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3" r:id="rId2"/>
    <p:sldId id="261" r:id="rId3"/>
    <p:sldId id="262" r:id="rId4"/>
    <p:sldId id="263" r:id="rId5"/>
    <p:sldId id="271" r:id="rId6"/>
    <p:sldId id="264" r:id="rId7"/>
    <p:sldId id="272" r:id="rId8"/>
    <p:sldId id="266" r:id="rId9"/>
    <p:sldId id="267" r:id="rId10"/>
    <p:sldId id="273" r:id="rId11"/>
    <p:sldId id="265" r:id="rId12"/>
    <p:sldId id="269" r:id="rId13"/>
    <p:sldId id="287" r:id="rId14"/>
    <p:sldId id="288" r:id="rId15"/>
    <p:sldId id="268" r:id="rId16"/>
    <p:sldId id="270" r:id="rId17"/>
    <p:sldId id="274" r:id="rId18"/>
    <p:sldId id="289" r:id="rId19"/>
    <p:sldId id="275" r:id="rId20"/>
    <p:sldId id="290" r:id="rId21"/>
    <p:sldId id="291" r:id="rId22"/>
    <p:sldId id="276" r:id="rId23"/>
    <p:sldId id="292" r:id="rId24"/>
    <p:sldId id="277" r:id="rId25"/>
    <p:sldId id="278" r:id="rId26"/>
    <p:sldId id="279" r:id="rId27"/>
    <p:sldId id="280" r:id="rId28"/>
    <p:sldId id="281" r:id="rId29"/>
    <p:sldId id="294" r:id="rId30"/>
    <p:sldId id="282" r:id="rId31"/>
    <p:sldId id="283" r:id="rId32"/>
    <p:sldId id="284" r:id="rId33"/>
    <p:sldId id="295" r:id="rId34"/>
    <p:sldId id="285" r:id="rId35"/>
    <p:sldId id="306" r:id="rId36"/>
    <p:sldId id="286" r:id="rId37"/>
    <p:sldId id="296" r:id="rId38"/>
    <p:sldId id="307" r:id="rId39"/>
    <p:sldId id="308" r:id="rId40"/>
    <p:sldId id="309" r:id="rId41"/>
    <p:sldId id="310" r:id="rId42"/>
    <p:sldId id="312" r:id="rId43"/>
    <p:sldId id="313"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274" y="8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CA70C9-AC65-4C94-B8DC-14C09BDA75A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469095B-513E-4F42-A431-170FBA5E50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0209A9A-1049-43E1-967C-484E16EE2BE3}"/>
              </a:ext>
            </a:extLst>
          </p:cNvPr>
          <p:cNvSpPr>
            <a:spLocks noGrp="1"/>
          </p:cNvSpPr>
          <p:nvPr>
            <p:ph type="dt" sz="half" idx="10"/>
          </p:nvPr>
        </p:nvSpPr>
        <p:spPr/>
        <p:txBody>
          <a:bodyPr/>
          <a:lstStyle/>
          <a:p>
            <a:fld id="{2DDC3700-CE1D-4D00-82C1-EA74418082FC}" type="datetimeFigureOut">
              <a:rPr lang="zh-CN" altLang="en-US" smtClean="0"/>
              <a:t>2021/4/4</a:t>
            </a:fld>
            <a:endParaRPr lang="zh-CN" altLang="en-US"/>
          </a:p>
        </p:txBody>
      </p:sp>
      <p:sp>
        <p:nvSpPr>
          <p:cNvPr id="5" name="页脚占位符 4">
            <a:extLst>
              <a:ext uri="{FF2B5EF4-FFF2-40B4-BE49-F238E27FC236}">
                <a16:creationId xmlns:a16="http://schemas.microsoft.com/office/drawing/2014/main" id="{0B63B824-636D-4E67-8155-203CA7D84D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EF02177-E201-4F19-8596-4E5ED64B42E3}"/>
              </a:ext>
            </a:extLst>
          </p:cNvPr>
          <p:cNvSpPr>
            <a:spLocks noGrp="1"/>
          </p:cNvSpPr>
          <p:nvPr>
            <p:ph type="sldNum" sz="quarter" idx="12"/>
          </p:nvPr>
        </p:nvSpPr>
        <p:spPr/>
        <p:txBody>
          <a:bodyPr/>
          <a:lstStyle/>
          <a:p>
            <a:fld id="{32471BB0-610A-4179-9CE2-6C6BE144F3F9}" type="slidenum">
              <a:rPr lang="zh-CN" altLang="en-US" smtClean="0"/>
              <a:t>‹#›</a:t>
            </a:fld>
            <a:endParaRPr lang="zh-CN" altLang="en-US"/>
          </a:p>
        </p:txBody>
      </p:sp>
    </p:spTree>
    <p:extLst>
      <p:ext uri="{BB962C8B-B14F-4D97-AF65-F5344CB8AC3E}">
        <p14:creationId xmlns:p14="http://schemas.microsoft.com/office/powerpoint/2010/main" val="2871424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5263C-45C2-499E-967A-F9D18E940A3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F8DB19C-6AE0-4D4D-9E61-B03815D0019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274246-A034-467F-AA8B-29CDF67D9E40}"/>
              </a:ext>
            </a:extLst>
          </p:cNvPr>
          <p:cNvSpPr>
            <a:spLocks noGrp="1"/>
          </p:cNvSpPr>
          <p:nvPr>
            <p:ph type="dt" sz="half" idx="10"/>
          </p:nvPr>
        </p:nvSpPr>
        <p:spPr/>
        <p:txBody>
          <a:bodyPr/>
          <a:lstStyle/>
          <a:p>
            <a:fld id="{2DDC3700-CE1D-4D00-82C1-EA74418082FC}" type="datetimeFigureOut">
              <a:rPr lang="zh-CN" altLang="en-US" smtClean="0"/>
              <a:t>2021/4/4</a:t>
            </a:fld>
            <a:endParaRPr lang="zh-CN" altLang="en-US"/>
          </a:p>
        </p:txBody>
      </p:sp>
      <p:sp>
        <p:nvSpPr>
          <p:cNvPr id="5" name="页脚占位符 4">
            <a:extLst>
              <a:ext uri="{FF2B5EF4-FFF2-40B4-BE49-F238E27FC236}">
                <a16:creationId xmlns:a16="http://schemas.microsoft.com/office/drawing/2014/main" id="{9DD13EC8-1FA7-4890-92DD-9864D46F11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97B7BD-A210-4CD9-8BCA-502215B6199C}"/>
              </a:ext>
            </a:extLst>
          </p:cNvPr>
          <p:cNvSpPr>
            <a:spLocks noGrp="1"/>
          </p:cNvSpPr>
          <p:nvPr>
            <p:ph type="sldNum" sz="quarter" idx="12"/>
          </p:nvPr>
        </p:nvSpPr>
        <p:spPr/>
        <p:txBody>
          <a:bodyPr/>
          <a:lstStyle/>
          <a:p>
            <a:fld id="{32471BB0-610A-4179-9CE2-6C6BE144F3F9}" type="slidenum">
              <a:rPr lang="zh-CN" altLang="en-US" smtClean="0"/>
              <a:t>‹#›</a:t>
            </a:fld>
            <a:endParaRPr lang="zh-CN" altLang="en-US"/>
          </a:p>
        </p:txBody>
      </p:sp>
    </p:spTree>
    <p:extLst>
      <p:ext uri="{BB962C8B-B14F-4D97-AF65-F5344CB8AC3E}">
        <p14:creationId xmlns:p14="http://schemas.microsoft.com/office/powerpoint/2010/main" val="2953494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8C32D3-FD46-4215-847F-ED7980A7653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DCC73A3-CEC7-43F4-9F52-714419EF551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C499FB-A57E-4F77-BF84-A1FCBA88635F}"/>
              </a:ext>
            </a:extLst>
          </p:cNvPr>
          <p:cNvSpPr>
            <a:spLocks noGrp="1"/>
          </p:cNvSpPr>
          <p:nvPr>
            <p:ph type="dt" sz="half" idx="10"/>
          </p:nvPr>
        </p:nvSpPr>
        <p:spPr/>
        <p:txBody>
          <a:bodyPr/>
          <a:lstStyle/>
          <a:p>
            <a:fld id="{2DDC3700-CE1D-4D00-82C1-EA74418082FC}" type="datetimeFigureOut">
              <a:rPr lang="zh-CN" altLang="en-US" smtClean="0"/>
              <a:t>2021/4/4</a:t>
            </a:fld>
            <a:endParaRPr lang="zh-CN" altLang="en-US"/>
          </a:p>
        </p:txBody>
      </p:sp>
      <p:sp>
        <p:nvSpPr>
          <p:cNvPr id="5" name="页脚占位符 4">
            <a:extLst>
              <a:ext uri="{FF2B5EF4-FFF2-40B4-BE49-F238E27FC236}">
                <a16:creationId xmlns:a16="http://schemas.microsoft.com/office/drawing/2014/main" id="{AD7B6CF8-E33E-4249-93EE-A4C74B864A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147185-0F2E-415F-8FE2-D7E04BB75612}"/>
              </a:ext>
            </a:extLst>
          </p:cNvPr>
          <p:cNvSpPr>
            <a:spLocks noGrp="1"/>
          </p:cNvSpPr>
          <p:nvPr>
            <p:ph type="sldNum" sz="quarter" idx="12"/>
          </p:nvPr>
        </p:nvSpPr>
        <p:spPr/>
        <p:txBody>
          <a:bodyPr/>
          <a:lstStyle/>
          <a:p>
            <a:fld id="{32471BB0-610A-4179-9CE2-6C6BE144F3F9}" type="slidenum">
              <a:rPr lang="zh-CN" altLang="en-US" smtClean="0"/>
              <a:t>‹#›</a:t>
            </a:fld>
            <a:endParaRPr lang="zh-CN" altLang="en-US"/>
          </a:p>
        </p:txBody>
      </p:sp>
    </p:spTree>
    <p:extLst>
      <p:ext uri="{BB962C8B-B14F-4D97-AF65-F5344CB8AC3E}">
        <p14:creationId xmlns:p14="http://schemas.microsoft.com/office/powerpoint/2010/main" val="1451491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E7B32D-F2B2-4F33-B324-934D98BEED0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D9A5E9-27C0-488D-A52E-80DEE11C752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A3A903E-B79C-4E84-84B6-512C1A8184F7}"/>
              </a:ext>
            </a:extLst>
          </p:cNvPr>
          <p:cNvSpPr>
            <a:spLocks noGrp="1"/>
          </p:cNvSpPr>
          <p:nvPr>
            <p:ph type="dt" sz="half" idx="10"/>
          </p:nvPr>
        </p:nvSpPr>
        <p:spPr/>
        <p:txBody>
          <a:bodyPr/>
          <a:lstStyle/>
          <a:p>
            <a:fld id="{2DDC3700-CE1D-4D00-82C1-EA74418082FC}" type="datetimeFigureOut">
              <a:rPr lang="zh-CN" altLang="en-US" smtClean="0"/>
              <a:t>2021/4/4</a:t>
            </a:fld>
            <a:endParaRPr lang="zh-CN" altLang="en-US"/>
          </a:p>
        </p:txBody>
      </p:sp>
      <p:sp>
        <p:nvSpPr>
          <p:cNvPr id="5" name="页脚占位符 4">
            <a:extLst>
              <a:ext uri="{FF2B5EF4-FFF2-40B4-BE49-F238E27FC236}">
                <a16:creationId xmlns:a16="http://schemas.microsoft.com/office/drawing/2014/main" id="{F816DE75-C2C9-4040-BD83-1A0CDED97D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361193-3966-45A0-A692-D4335DD34F18}"/>
              </a:ext>
            </a:extLst>
          </p:cNvPr>
          <p:cNvSpPr>
            <a:spLocks noGrp="1"/>
          </p:cNvSpPr>
          <p:nvPr>
            <p:ph type="sldNum" sz="quarter" idx="12"/>
          </p:nvPr>
        </p:nvSpPr>
        <p:spPr/>
        <p:txBody>
          <a:bodyPr/>
          <a:lstStyle/>
          <a:p>
            <a:fld id="{32471BB0-610A-4179-9CE2-6C6BE144F3F9}" type="slidenum">
              <a:rPr lang="zh-CN" altLang="en-US" smtClean="0"/>
              <a:t>‹#›</a:t>
            </a:fld>
            <a:endParaRPr lang="zh-CN" altLang="en-US"/>
          </a:p>
        </p:txBody>
      </p:sp>
    </p:spTree>
    <p:extLst>
      <p:ext uri="{BB962C8B-B14F-4D97-AF65-F5344CB8AC3E}">
        <p14:creationId xmlns:p14="http://schemas.microsoft.com/office/powerpoint/2010/main" val="3539107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8C892D-A5C0-4196-B2BD-C0778DCA9BA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CEF8ACF-30E5-4C87-84D0-52E824A6E1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A40AD7A-C65A-458D-952E-A4AE62056181}"/>
              </a:ext>
            </a:extLst>
          </p:cNvPr>
          <p:cNvSpPr>
            <a:spLocks noGrp="1"/>
          </p:cNvSpPr>
          <p:nvPr>
            <p:ph type="dt" sz="half" idx="10"/>
          </p:nvPr>
        </p:nvSpPr>
        <p:spPr/>
        <p:txBody>
          <a:bodyPr/>
          <a:lstStyle/>
          <a:p>
            <a:fld id="{2DDC3700-CE1D-4D00-82C1-EA74418082FC}" type="datetimeFigureOut">
              <a:rPr lang="zh-CN" altLang="en-US" smtClean="0"/>
              <a:t>2021/4/4</a:t>
            </a:fld>
            <a:endParaRPr lang="zh-CN" altLang="en-US"/>
          </a:p>
        </p:txBody>
      </p:sp>
      <p:sp>
        <p:nvSpPr>
          <p:cNvPr id="5" name="页脚占位符 4">
            <a:extLst>
              <a:ext uri="{FF2B5EF4-FFF2-40B4-BE49-F238E27FC236}">
                <a16:creationId xmlns:a16="http://schemas.microsoft.com/office/drawing/2014/main" id="{D19AB62C-1186-4B85-AC34-AB5DE500A2A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B84CF98-9686-4CD0-A78F-123CB8F5657D}"/>
              </a:ext>
            </a:extLst>
          </p:cNvPr>
          <p:cNvSpPr>
            <a:spLocks noGrp="1"/>
          </p:cNvSpPr>
          <p:nvPr>
            <p:ph type="sldNum" sz="quarter" idx="12"/>
          </p:nvPr>
        </p:nvSpPr>
        <p:spPr/>
        <p:txBody>
          <a:bodyPr/>
          <a:lstStyle/>
          <a:p>
            <a:fld id="{32471BB0-610A-4179-9CE2-6C6BE144F3F9}" type="slidenum">
              <a:rPr lang="zh-CN" altLang="en-US" smtClean="0"/>
              <a:t>‹#›</a:t>
            </a:fld>
            <a:endParaRPr lang="zh-CN" altLang="en-US"/>
          </a:p>
        </p:txBody>
      </p:sp>
    </p:spTree>
    <p:extLst>
      <p:ext uri="{BB962C8B-B14F-4D97-AF65-F5344CB8AC3E}">
        <p14:creationId xmlns:p14="http://schemas.microsoft.com/office/powerpoint/2010/main" val="364937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EB42A7-C9C3-4F40-926C-6BAF1E3C74C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80BDB0-684C-4A3B-B31C-50C7F0FD5F9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FF55457-CDB9-4E86-9EC6-2FFDF0CE45A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A787FDA-3D02-4FF1-8622-753D14EE616C}"/>
              </a:ext>
            </a:extLst>
          </p:cNvPr>
          <p:cNvSpPr>
            <a:spLocks noGrp="1"/>
          </p:cNvSpPr>
          <p:nvPr>
            <p:ph type="dt" sz="half" idx="10"/>
          </p:nvPr>
        </p:nvSpPr>
        <p:spPr/>
        <p:txBody>
          <a:bodyPr/>
          <a:lstStyle/>
          <a:p>
            <a:fld id="{2DDC3700-CE1D-4D00-82C1-EA74418082FC}" type="datetimeFigureOut">
              <a:rPr lang="zh-CN" altLang="en-US" smtClean="0"/>
              <a:t>2021/4/4</a:t>
            </a:fld>
            <a:endParaRPr lang="zh-CN" altLang="en-US"/>
          </a:p>
        </p:txBody>
      </p:sp>
      <p:sp>
        <p:nvSpPr>
          <p:cNvPr id="6" name="页脚占位符 5">
            <a:extLst>
              <a:ext uri="{FF2B5EF4-FFF2-40B4-BE49-F238E27FC236}">
                <a16:creationId xmlns:a16="http://schemas.microsoft.com/office/drawing/2014/main" id="{EBA7C9E2-90FD-436C-B365-82DE81935A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8B38E79-4C60-4D29-A0EF-7874CE2429A5}"/>
              </a:ext>
            </a:extLst>
          </p:cNvPr>
          <p:cNvSpPr>
            <a:spLocks noGrp="1"/>
          </p:cNvSpPr>
          <p:nvPr>
            <p:ph type="sldNum" sz="quarter" idx="12"/>
          </p:nvPr>
        </p:nvSpPr>
        <p:spPr/>
        <p:txBody>
          <a:bodyPr/>
          <a:lstStyle/>
          <a:p>
            <a:fld id="{32471BB0-610A-4179-9CE2-6C6BE144F3F9}" type="slidenum">
              <a:rPr lang="zh-CN" altLang="en-US" smtClean="0"/>
              <a:t>‹#›</a:t>
            </a:fld>
            <a:endParaRPr lang="zh-CN" altLang="en-US"/>
          </a:p>
        </p:txBody>
      </p:sp>
    </p:spTree>
    <p:extLst>
      <p:ext uri="{BB962C8B-B14F-4D97-AF65-F5344CB8AC3E}">
        <p14:creationId xmlns:p14="http://schemas.microsoft.com/office/powerpoint/2010/main" val="3032190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9F853B-BC1A-4152-A57E-150B6CE5434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B8D6A49-0E9B-4A2F-97EC-1B0D423447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FF314DB-FD7A-4F15-9BBC-9BB13C69ECF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0FC7FC-B3EC-4CB2-BA0A-AA9D90D820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26F3337-A321-4C4F-AFD2-3DE861E37C8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6C9195-009D-4779-B674-A3C9FAD91549}"/>
              </a:ext>
            </a:extLst>
          </p:cNvPr>
          <p:cNvSpPr>
            <a:spLocks noGrp="1"/>
          </p:cNvSpPr>
          <p:nvPr>
            <p:ph type="dt" sz="half" idx="10"/>
          </p:nvPr>
        </p:nvSpPr>
        <p:spPr/>
        <p:txBody>
          <a:bodyPr/>
          <a:lstStyle/>
          <a:p>
            <a:fld id="{2DDC3700-CE1D-4D00-82C1-EA74418082FC}" type="datetimeFigureOut">
              <a:rPr lang="zh-CN" altLang="en-US" smtClean="0"/>
              <a:t>2021/4/4</a:t>
            </a:fld>
            <a:endParaRPr lang="zh-CN" altLang="en-US"/>
          </a:p>
        </p:txBody>
      </p:sp>
      <p:sp>
        <p:nvSpPr>
          <p:cNvPr id="8" name="页脚占位符 7">
            <a:extLst>
              <a:ext uri="{FF2B5EF4-FFF2-40B4-BE49-F238E27FC236}">
                <a16:creationId xmlns:a16="http://schemas.microsoft.com/office/drawing/2014/main" id="{325966E9-F003-4215-BBF4-2860303AE78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4362894-660C-4F79-8D93-42BE3954203F}"/>
              </a:ext>
            </a:extLst>
          </p:cNvPr>
          <p:cNvSpPr>
            <a:spLocks noGrp="1"/>
          </p:cNvSpPr>
          <p:nvPr>
            <p:ph type="sldNum" sz="quarter" idx="12"/>
          </p:nvPr>
        </p:nvSpPr>
        <p:spPr/>
        <p:txBody>
          <a:bodyPr/>
          <a:lstStyle/>
          <a:p>
            <a:fld id="{32471BB0-610A-4179-9CE2-6C6BE144F3F9}" type="slidenum">
              <a:rPr lang="zh-CN" altLang="en-US" smtClean="0"/>
              <a:t>‹#›</a:t>
            </a:fld>
            <a:endParaRPr lang="zh-CN" altLang="en-US"/>
          </a:p>
        </p:txBody>
      </p:sp>
    </p:spTree>
    <p:extLst>
      <p:ext uri="{BB962C8B-B14F-4D97-AF65-F5344CB8AC3E}">
        <p14:creationId xmlns:p14="http://schemas.microsoft.com/office/powerpoint/2010/main" val="217021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58955-0EC7-49F4-A619-DD3250C9BE4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13A3E6-0792-4BA8-8EE2-C83BEA252947}"/>
              </a:ext>
            </a:extLst>
          </p:cNvPr>
          <p:cNvSpPr>
            <a:spLocks noGrp="1"/>
          </p:cNvSpPr>
          <p:nvPr>
            <p:ph type="dt" sz="half" idx="10"/>
          </p:nvPr>
        </p:nvSpPr>
        <p:spPr/>
        <p:txBody>
          <a:bodyPr/>
          <a:lstStyle/>
          <a:p>
            <a:fld id="{2DDC3700-CE1D-4D00-82C1-EA74418082FC}" type="datetimeFigureOut">
              <a:rPr lang="zh-CN" altLang="en-US" smtClean="0"/>
              <a:t>2021/4/4</a:t>
            </a:fld>
            <a:endParaRPr lang="zh-CN" altLang="en-US"/>
          </a:p>
        </p:txBody>
      </p:sp>
      <p:sp>
        <p:nvSpPr>
          <p:cNvPr id="4" name="页脚占位符 3">
            <a:extLst>
              <a:ext uri="{FF2B5EF4-FFF2-40B4-BE49-F238E27FC236}">
                <a16:creationId xmlns:a16="http://schemas.microsoft.com/office/drawing/2014/main" id="{A287D458-F0BF-452D-BB7C-E22523AFC0D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D98EC3A-D9C6-4659-ACB1-D9C1BECA0E21}"/>
              </a:ext>
            </a:extLst>
          </p:cNvPr>
          <p:cNvSpPr>
            <a:spLocks noGrp="1"/>
          </p:cNvSpPr>
          <p:nvPr>
            <p:ph type="sldNum" sz="quarter" idx="12"/>
          </p:nvPr>
        </p:nvSpPr>
        <p:spPr/>
        <p:txBody>
          <a:bodyPr/>
          <a:lstStyle/>
          <a:p>
            <a:fld id="{32471BB0-610A-4179-9CE2-6C6BE144F3F9}" type="slidenum">
              <a:rPr lang="zh-CN" altLang="en-US" smtClean="0"/>
              <a:t>‹#›</a:t>
            </a:fld>
            <a:endParaRPr lang="zh-CN" altLang="en-US"/>
          </a:p>
        </p:txBody>
      </p:sp>
    </p:spTree>
    <p:extLst>
      <p:ext uri="{BB962C8B-B14F-4D97-AF65-F5344CB8AC3E}">
        <p14:creationId xmlns:p14="http://schemas.microsoft.com/office/powerpoint/2010/main" val="696434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0F4B129-2E2E-4B51-9345-D66F4941F442}"/>
              </a:ext>
            </a:extLst>
          </p:cNvPr>
          <p:cNvSpPr>
            <a:spLocks noGrp="1"/>
          </p:cNvSpPr>
          <p:nvPr>
            <p:ph type="dt" sz="half" idx="10"/>
          </p:nvPr>
        </p:nvSpPr>
        <p:spPr/>
        <p:txBody>
          <a:bodyPr/>
          <a:lstStyle/>
          <a:p>
            <a:fld id="{2DDC3700-CE1D-4D00-82C1-EA74418082FC}" type="datetimeFigureOut">
              <a:rPr lang="zh-CN" altLang="en-US" smtClean="0"/>
              <a:t>2021/4/4</a:t>
            </a:fld>
            <a:endParaRPr lang="zh-CN" altLang="en-US"/>
          </a:p>
        </p:txBody>
      </p:sp>
      <p:sp>
        <p:nvSpPr>
          <p:cNvPr id="3" name="页脚占位符 2">
            <a:extLst>
              <a:ext uri="{FF2B5EF4-FFF2-40B4-BE49-F238E27FC236}">
                <a16:creationId xmlns:a16="http://schemas.microsoft.com/office/drawing/2014/main" id="{89711654-BEB8-49CC-B66F-CC66B2F057B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2CE976F-19D8-40FE-BE7A-1092BC1BE24F}"/>
              </a:ext>
            </a:extLst>
          </p:cNvPr>
          <p:cNvSpPr>
            <a:spLocks noGrp="1"/>
          </p:cNvSpPr>
          <p:nvPr>
            <p:ph type="sldNum" sz="quarter" idx="12"/>
          </p:nvPr>
        </p:nvSpPr>
        <p:spPr/>
        <p:txBody>
          <a:bodyPr/>
          <a:lstStyle/>
          <a:p>
            <a:fld id="{32471BB0-610A-4179-9CE2-6C6BE144F3F9}" type="slidenum">
              <a:rPr lang="zh-CN" altLang="en-US" smtClean="0"/>
              <a:t>‹#›</a:t>
            </a:fld>
            <a:endParaRPr lang="zh-CN" altLang="en-US"/>
          </a:p>
        </p:txBody>
      </p:sp>
    </p:spTree>
    <p:extLst>
      <p:ext uri="{BB962C8B-B14F-4D97-AF65-F5344CB8AC3E}">
        <p14:creationId xmlns:p14="http://schemas.microsoft.com/office/powerpoint/2010/main" val="2652397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FA31CA-8231-4E7D-929E-573F6BEA79B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B3010-47E3-4501-BF3F-BD86320848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846D759-816D-4C1E-8A63-021B8890B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25B44-3EFB-4B9E-929E-F031FF454F68}"/>
              </a:ext>
            </a:extLst>
          </p:cNvPr>
          <p:cNvSpPr>
            <a:spLocks noGrp="1"/>
          </p:cNvSpPr>
          <p:nvPr>
            <p:ph type="dt" sz="half" idx="10"/>
          </p:nvPr>
        </p:nvSpPr>
        <p:spPr/>
        <p:txBody>
          <a:bodyPr/>
          <a:lstStyle/>
          <a:p>
            <a:fld id="{2DDC3700-CE1D-4D00-82C1-EA74418082FC}" type="datetimeFigureOut">
              <a:rPr lang="zh-CN" altLang="en-US" smtClean="0"/>
              <a:t>2021/4/4</a:t>
            </a:fld>
            <a:endParaRPr lang="zh-CN" altLang="en-US"/>
          </a:p>
        </p:txBody>
      </p:sp>
      <p:sp>
        <p:nvSpPr>
          <p:cNvPr id="6" name="页脚占位符 5">
            <a:extLst>
              <a:ext uri="{FF2B5EF4-FFF2-40B4-BE49-F238E27FC236}">
                <a16:creationId xmlns:a16="http://schemas.microsoft.com/office/drawing/2014/main" id="{AAB63286-7414-466A-AE64-0361FB51B4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72237D-4595-49E6-9682-A1BBCB773479}"/>
              </a:ext>
            </a:extLst>
          </p:cNvPr>
          <p:cNvSpPr>
            <a:spLocks noGrp="1"/>
          </p:cNvSpPr>
          <p:nvPr>
            <p:ph type="sldNum" sz="quarter" idx="12"/>
          </p:nvPr>
        </p:nvSpPr>
        <p:spPr/>
        <p:txBody>
          <a:bodyPr/>
          <a:lstStyle/>
          <a:p>
            <a:fld id="{32471BB0-610A-4179-9CE2-6C6BE144F3F9}" type="slidenum">
              <a:rPr lang="zh-CN" altLang="en-US" smtClean="0"/>
              <a:t>‹#›</a:t>
            </a:fld>
            <a:endParaRPr lang="zh-CN" altLang="en-US"/>
          </a:p>
        </p:txBody>
      </p:sp>
    </p:spTree>
    <p:extLst>
      <p:ext uri="{BB962C8B-B14F-4D97-AF65-F5344CB8AC3E}">
        <p14:creationId xmlns:p14="http://schemas.microsoft.com/office/powerpoint/2010/main" val="667323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DBF5E-1F1A-445A-9E3C-51D31CE0CCF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04DF2D1-BE58-4D2B-B750-44DC7F0BD6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7A8DF1C-2733-4041-9541-1249AFC903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6EE9F85-9FD7-480C-BD08-2B05E372AFAD}"/>
              </a:ext>
            </a:extLst>
          </p:cNvPr>
          <p:cNvSpPr>
            <a:spLocks noGrp="1"/>
          </p:cNvSpPr>
          <p:nvPr>
            <p:ph type="dt" sz="half" idx="10"/>
          </p:nvPr>
        </p:nvSpPr>
        <p:spPr/>
        <p:txBody>
          <a:bodyPr/>
          <a:lstStyle/>
          <a:p>
            <a:fld id="{2DDC3700-CE1D-4D00-82C1-EA74418082FC}" type="datetimeFigureOut">
              <a:rPr lang="zh-CN" altLang="en-US" smtClean="0"/>
              <a:t>2021/4/4</a:t>
            </a:fld>
            <a:endParaRPr lang="zh-CN" altLang="en-US"/>
          </a:p>
        </p:txBody>
      </p:sp>
      <p:sp>
        <p:nvSpPr>
          <p:cNvPr id="6" name="页脚占位符 5">
            <a:extLst>
              <a:ext uri="{FF2B5EF4-FFF2-40B4-BE49-F238E27FC236}">
                <a16:creationId xmlns:a16="http://schemas.microsoft.com/office/drawing/2014/main" id="{335DF68F-DD52-47F0-BE78-1EEF985D77F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7AC44AB-4A4F-493B-99E1-33D3050504E6}"/>
              </a:ext>
            </a:extLst>
          </p:cNvPr>
          <p:cNvSpPr>
            <a:spLocks noGrp="1"/>
          </p:cNvSpPr>
          <p:nvPr>
            <p:ph type="sldNum" sz="quarter" idx="12"/>
          </p:nvPr>
        </p:nvSpPr>
        <p:spPr/>
        <p:txBody>
          <a:bodyPr/>
          <a:lstStyle/>
          <a:p>
            <a:fld id="{32471BB0-610A-4179-9CE2-6C6BE144F3F9}" type="slidenum">
              <a:rPr lang="zh-CN" altLang="en-US" smtClean="0"/>
              <a:t>‹#›</a:t>
            </a:fld>
            <a:endParaRPr lang="zh-CN" altLang="en-US"/>
          </a:p>
        </p:txBody>
      </p:sp>
    </p:spTree>
    <p:extLst>
      <p:ext uri="{BB962C8B-B14F-4D97-AF65-F5344CB8AC3E}">
        <p14:creationId xmlns:p14="http://schemas.microsoft.com/office/powerpoint/2010/main" val="13723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55A096C-2DA7-422E-8A54-E02568B89A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5077A3C-83EE-4B82-A538-5D39A02897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B340042-0D43-490D-9285-3C6DF89CD8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DC3700-CE1D-4D00-82C1-EA74418082FC}" type="datetimeFigureOut">
              <a:rPr lang="zh-CN" altLang="en-US" smtClean="0"/>
              <a:t>2021/4/4</a:t>
            </a:fld>
            <a:endParaRPr lang="zh-CN" altLang="en-US"/>
          </a:p>
        </p:txBody>
      </p:sp>
      <p:sp>
        <p:nvSpPr>
          <p:cNvPr id="5" name="页脚占位符 4">
            <a:extLst>
              <a:ext uri="{FF2B5EF4-FFF2-40B4-BE49-F238E27FC236}">
                <a16:creationId xmlns:a16="http://schemas.microsoft.com/office/drawing/2014/main" id="{896C42A6-7354-43E2-84EC-682CE21ED4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1805296-C8EB-4DDB-95EA-EF67DC0684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471BB0-610A-4179-9CE2-6C6BE144F3F9}" type="slidenum">
              <a:rPr lang="zh-CN" altLang="en-US" smtClean="0"/>
              <a:t>‹#›</a:t>
            </a:fld>
            <a:endParaRPr lang="zh-CN" altLang="en-US"/>
          </a:p>
        </p:txBody>
      </p:sp>
    </p:spTree>
    <p:extLst>
      <p:ext uri="{BB962C8B-B14F-4D97-AF65-F5344CB8AC3E}">
        <p14:creationId xmlns:p14="http://schemas.microsoft.com/office/powerpoint/2010/main" val="1477940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emf"/><Relationship Id="rId5" Type="http://schemas.openxmlformats.org/officeDocument/2006/relationships/oleObject" Target="../embeddings/oleObject4.bin"/><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5.bin"/><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6.bin"/><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7.bin"/><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7.bin"/><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8.bin"/><Relationship Id="rId1" Type="http://schemas.openxmlformats.org/officeDocument/2006/relationships/slideLayout" Target="../slideLayouts/slideLayout1.x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AEE7588-0DF2-41F7-9E84-C9523879B937}"/>
              </a:ext>
            </a:extLst>
          </p:cNvPr>
          <p:cNvSpPr txBox="1"/>
          <p:nvPr/>
        </p:nvSpPr>
        <p:spPr>
          <a:xfrm>
            <a:off x="1745529" y="2782669"/>
            <a:ext cx="8700942" cy="646331"/>
          </a:xfrm>
          <a:prstGeom prst="rect">
            <a:avLst/>
          </a:prstGeom>
          <a:noFill/>
        </p:spPr>
        <p:txBody>
          <a:bodyPr wrap="square" rtlCol="0">
            <a:spAutoFit/>
          </a:bodyPr>
          <a:lstStyle/>
          <a:p>
            <a:r>
              <a:rPr lang="en-US" altLang="zh-CN" sz="3600" dirty="0">
                <a:latin typeface="Arial" panose="020B0604020202020204" pitchFamily="34" charset="0"/>
                <a:cs typeface="Arial" panose="020B0604020202020204" pitchFamily="34" charset="0"/>
              </a:rPr>
              <a:t>Design of Maraviroc – an anti-HIV drug</a:t>
            </a:r>
            <a:endParaRPr lang="zh-CN" alt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099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DCAAFF-A10E-4247-82CE-2871D570C5A1}"/>
              </a:ext>
            </a:extLst>
          </p:cNvPr>
          <p:cNvPicPr>
            <a:picLocks noChangeAspect="1"/>
          </p:cNvPicPr>
          <p:nvPr/>
        </p:nvPicPr>
        <p:blipFill>
          <a:blip r:embed="rId2"/>
          <a:stretch>
            <a:fillRect/>
          </a:stretch>
        </p:blipFill>
        <p:spPr>
          <a:xfrm>
            <a:off x="2095152" y="346443"/>
            <a:ext cx="8001693" cy="6165114"/>
          </a:xfrm>
          <a:prstGeom prst="rect">
            <a:avLst/>
          </a:prstGeom>
        </p:spPr>
      </p:pic>
      <p:sp>
        <p:nvSpPr>
          <p:cNvPr id="7" name="文本框 6">
            <a:extLst>
              <a:ext uri="{FF2B5EF4-FFF2-40B4-BE49-F238E27FC236}">
                <a16:creationId xmlns:a16="http://schemas.microsoft.com/office/drawing/2014/main" id="{61A15E8F-D62A-4B04-B1C2-DDC46DEED706}"/>
              </a:ext>
            </a:extLst>
          </p:cNvPr>
          <p:cNvSpPr txBox="1"/>
          <p:nvPr/>
        </p:nvSpPr>
        <p:spPr>
          <a:xfrm>
            <a:off x="1571" y="6642556"/>
            <a:ext cx="6094428" cy="215444"/>
          </a:xfrm>
          <a:prstGeom prst="rect">
            <a:avLst/>
          </a:prstGeom>
          <a:noFill/>
        </p:spPr>
        <p:txBody>
          <a:bodyPr wrap="square">
            <a:spAutoFit/>
          </a:bodyPr>
          <a:lstStyle/>
          <a:p>
            <a:r>
              <a:rPr lang="zh-CN" altLang="en-US" sz="800" dirty="0"/>
              <a:t>https://www.rcsb.org/3d-view/4XRY?preset=ligandInteraction&amp;sele=HEM</a:t>
            </a:r>
          </a:p>
        </p:txBody>
      </p:sp>
      <p:sp>
        <p:nvSpPr>
          <p:cNvPr id="9" name="文本框 8">
            <a:extLst>
              <a:ext uri="{FF2B5EF4-FFF2-40B4-BE49-F238E27FC236}">
                <a16:creationId xmlns:a16="http://schemas.microsoft.com/office/drawing/2014/main" id="{D2964D8B-CAEE-40EE-A995-38DD872E7D1B}"/>
              </a:ext>
            </a:extLst>
          </p:cNvPr>
          <p:cNvSpPr txBox="1"/>
          <p:nvPr/>
        </p:nvSpPr>
        <p:spPr>
          <a:xfrm>
            <a:off x="5960098" y="6429750"/>
            <a:ext cx="864908"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4XRY</a:t>
            </a:r>
            <a:endParaRPr lang="zh-CN" altLang="en-US"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8CBB4B2D-9D9C-48B0-9C48-E0519A59BAEE}"/>
              </a:ext>
            </a:extLst>
          </p:cNvPr>
          <p:cNvSpPr txBox="1"/>
          <p:nvPr/>
        </p:nvSpPr>
        <p:spPr>
          <a:xfrm>
            <a:off x="2528741" y="-9592"/>
            <a:ext cx="7935012"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Human Cytochrome P450 2D6 BACE1 Inhibitor 5 Complex</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3104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B2A18C3-6C7E-4730-9CC9-060DB7337604}"/>
              </a:ext>
            </a:extLst>
          </p:cNvPr>
          <p:cNvPicPr>
            <a:picLocks noChangeAspect="1"/>
          </p:cNvPicPr>
          <p:nvPr/>
        </p:nvPicPr>
        <p:blipFill>
          <a:blip r:embed="rId2"/>
          <a:stretch>
            <a:fillRect/>
          </a:stretch>
        </p:blipFill>
        <p:spPr>
          <a:xfrm>
            <a:off x="3749692" y="740396"/>
            <a:ext cx="8442308" cy="5689076"/>
          </a:xfrm>
          <a:prstGeom prst="rect">
            <a:avLst/>
          </a:prstGeom>
        </p:spPr>
      </p:pic>
      <p:graphicFrame>
        <p:nvGraphicFramePr>
          <p:cNvPr id="4" name="对象 3">
            <a:extLst>
              <a:ext uri="{FF2B5EF4-FFF2-40B4-BE49-F238E27FC236}">
                <a16:creationId xmlns:a16="http://schemas.microsoft.com/office/drawing/2014/main" id="{54E849A8-38E2-49C5-B82A-1351A52310CB}"/>
              </a:ext>
            </a:extLst>
          </p:cNvPr>
          <p:cNvGraphicFramePr>
            <a:graphicFrameLocks noChangeAspect="1"/>
          </p:cNvGraphicFramePr>
          <p:nvPr>
            <p:extLst>
              <p:ext uri="{D42A27DB-BD31-4B8C-83A1-F6EECF244321}">
                <p14:modId xmlns:p14="http://schemas.microsoft.com/office/powerpoint/2010/main" val="275583392"/>
              </p:ext>
            </p:extLst>
          </p:nvPr>
        </p:nvGraphicFramePr>
        <p:xfrm>
          <a:off x="2887679" y="4533900"/>
          <a:ext cx="862013" cy="531813"/>
        </p:xfrm>
        <a:graphic>
          <a:graphicData uri="http://schemas.openxmlformats.org/presentationml/2006/ole">
            <mc:AlternateContent xmlns:mc="http://schemas.openxmlformats.org/markup-compatibility/2006">
              <mc:Choice xmlns:v="urn:schemas-microsoft-com:vml" Requires="v">
                <p:oleObj name="CS ChemDraw Drawing" r:id="rId3" imgW="862513" imgH="531726" progId="ChemDraw.Document.6.0">
                  <p:embed/>
                </p:oleObj>
              </mc:Choice>
              <mc:Fallback>
                <p:oleObj name="CS ChemDraw Drawing" r:id="rId3" imgW="862513" imgH="531726" progId="ChemDraw.Document.6.0">
                  <p:embed/>
                  <p:pic>
                    <p:nvPicPr>
                      <p:cNvPr id="0" name=""/>
                      <p:cNvPicPr/>
                      <p:nvPr/>
                    </p:nvPicPr>
                    <p:blipFill>
                      <a:blip r:embed="rId4"/>
                      <a:stretch>
                        <a:fillRect/>
                      </a:stretch>
                    </p:blipFill>
                    <p:spPr>
                      <a:xfrm>
                        <a:off x="2887679" y="4533900"/>
                        <a:ext cx="862013" cy="53181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F2325EBB-83C7-412B-A89E-A378106D88E2}"/>
              </a:ext>
            </a:extLst>
          </p:cNvPr>
          <p:cNvGraphicFramePr>
            <a:graphicFrameLocks noChangeAspect="1"/>
          </p:cNvGraphicFramePr>
          <p:nvPr>
            <p:extLst>
              <p:ext uri="{D42A27DB-BD31-4B8C-83A1-F6EECF244321}">
                <p14:modId xmlns:p14="http://schemas.microsoft.com/office/powerpoint/2010/main" val="965162992"/>
              </p:ext>
            </p:extLst>
          </p:nvPr>
        </p:nvGraphicFramePr>
        <p:xfrm>
          <a:off x="3186129" y="5103421"/>
          <a:ext cx="563563" cy="382587"/>
        </p:xfrm>
        <a:graphic>
          <a:graphicData uri="http://schemas.openxmlformats.org/presentationml/2006/ole">
            <mc:AlternateContent xmlns:mc="http://schemas.openxmlformats.org/markup-compatibility/2006">
              <mc:Choice xmlns:v="urn:schemas-microsoft-com:vml" Requires="v">
                <p:oleObj name="CS ChemDraw Drawing" r:id="rId5" imgW="563951" imgH="382911" progId="ChemDraw.Document.6.0">
                  <p:embed/>
                </p:oleObj>
              </mc:Choice>
              <mc:Fallback>
                <p:oleObj name="CS ChemDraw Drawing" r:id="rId5" imgW="563951" imgH="382911" progId="ChemDraw.Document.6.0">
                  <p:embed/>
                  <p:pic>
                    <p:nvPicPr>
                      <p:cNvPr id="0" name=""/>
                      <p:cNvPicPr/>
                      <p:nvPr/>
                    </p:nvPicPr>
                    <p:blipFill>
                      <a:blip r:embed="rId6"/>
                      <a:stretch>
                        <a:fillRect/>
                      </a:stretch>
                    </p:blipFill>
                    <p:spPr>
                      <a:xfrm>
                        <a:off x="3186129" y="5103421"/>
                        <a:ext cx="563563" cy="382587"/>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57F54F61-236D-4994-A5A2-F883549E6D96}"/>
              </a:ext>
            </a:extLst>
          </p:cNvPr>
          <p:cNvSpPr txBox="1"/>
          <p:nvPr/>
        </p:nvSpPr>
        <p:spPr>
          <a:xfrm>
            <a:off x="230523" y="1602557"/>
            <a:ext cx="3519169" cy="646331"/>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Change N to C, reduce CYP2D6 IC50 to 710 </a:t>
            </a:r>
            <a:r>
              <a:rPr lang="en-US" altLang="zh-CN" dirty="0" err="1">
                <a:latin typeface="Arial" panose="020B0604020202020204" pitchFamily="34" charset="0"/>
                <a:cs typeface="Arial" panose="020B0604020202020204" pitchFamily="34" charset="0"/>
              </a:rPr>
              <a:t>nM</a:t>
            </a:r>
            <a:r>
              <a:rPr lang="en-US" altLang="zh-CN" dirty="0">
                <a:latin typeface="Arial" panose="020B0604020202020204" pitchFamily="34" charset="0"/>
                <a:cs typeface="Arial" panose="020B0604020202020204" pitchFamily="34" charset="0"/>
              </a:rPr>
              <a:t>, see </a:t>
            </a:r>
            <a:r>
              <a:rPr lang="en-US" altLang="zh-CN" b="1" dirty="0">
                <a:latin typeface="Arial" panose="020B0604020202020204" pitchFamily="34" charset="0"/>
                <a:cs typeface="Arial" panose="020B0604020202020204" pitchFamily="34" charset="0"/>
              </a:rPr>
              <a:t>3</a:t>
            </a:r>
            <a:endParaRPr lang="zh-CN" altLang="en-US" b="1" dirty="0">
              <a:latin typeface="Arial" panose="020B0604020202020204" pitchFamily="34" charset="0"/>
              <a:cs typeface="Arial" panose="020B0604020202020204" pitchFamily="34" charset="0"/>
            </a:endParaRPr>
          </a:p>
        </p:txBody>
      </p:sp>
      <p:cxnSp>
        <p:nvCxnSpPr>
          <p:cNvPr id="11" name="直接箭头连接符 10">
            <a:extLst>
              <a:ext uri="{FF2B5EF4-FFF2-40B4-BE49-F238E27FC236}">
                <a16:creationId xmlns:a16="http://schemas.microsoft.com/office/drawing/2014/main" id="{A0DC1449-80C6-4417-A91B-DE407904B549}"/>
              </a:ext>
            </a:extLst>
          </p:cNvPr>
          <p:cNvCxnSpPr/>
          <p:nvPr/>
        </p:nvCxnSpPr>
        <p:spPr>
          <a:xfrm flipH="1" flipV="1">
            <a:off x="3318685" y="1971889"/>
            <a:ext cx="6918824" cy="1308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48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5BDF609-0DB5-432A-B939-B5DE4FE587F8}"/>
              </a:ext>
            </a:extLst>
          </p:cNvPr>
          <p:cNvPicPr>
            <a:picLocks noChangeAspect="1"/>
          </p:cNvPicPr>
          <p:nvPr/>
        </p:nvPicPr>
        <p:blipFill>
          <a:blip r:embed="rId2"/>
          <a:stretch>
            <a:fillRect/>
          </a:stretch>
        </p:blipFill>
        <p:spPr>
          <a:xfrm>
            <a:off x="3749692" y="744717"/>
            <a:ext cx="8442308" cy="5689076"/>
          </a:xfrm>
          <a:prstGeom prst="rect">
            <a:avLst/>
          </a:prstGeom>
        </p:spPr>
      </p:pic>
      <p:sp>
        <p:nvSpPr>
          <p:cNvPr id="3" name="文本框 2">
            <a:extLst>
              <a:ext uri="{FF2B5EF4-FFF2-40B4-BE49-F238E27FC236}">
                <a16:creationId xmlns:a16="http://schemas.microsoft.com/office/drawing/2014/main" id="{7380A015-5489-4343-846E-48BA1FB7247B}"/>
              </a:ext>
            </a:extLst>
          </p:cNvPr>
          <p:cNvSpPr txBox="1"/>
          <p:nvPr/>
        </p:nvSpPr>
        <p:spPr>
          <a:xfrm>
            <a:off x="0" y="1248359"/>
            <a:ext cx="4402318" cy="2585323"/>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Reduction in lipophilicity remained critical for this series and the diphenyl methylene moiety was targeted. </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It was proposed to remove one of the phenyl rings and replace it with either a polar heterocycle (should aromaticity be required) or just a small group (should a conformational constraint be sufficient)</a:t>
            </a:r>
            <a:endParaRPr lang="zh-CN" altLang="en-US" dirty="0">
              <a:latin typeface="Arial" panose="020B0604020202020204" pitchFamily="34" charset="0"/>
              <a:cs typeface="Arial" panose="020B0604020202020204" pitchFamily="34" charset="0"/>
            </a:endParaRPr>
          </a:p>
        </p:txBody>
      </p:sp>
      <p:cxnSp>
        <p:nvCxnSpPr>
          <p:cNvPr id="5" name="直接箭头连接符 4">
            <a:extLst>
              <a:ext uri="{FF2B5EF4-FFF2-40B4-BE49-F238E27FC236}">
                <a16:creationId xmlns:a16="http://schemas.microsoft.com/office/drawing/2014/main" id="{47EE69FF-7ADC-4EB4-921A-1176F865E49E}"/>
              </a:ext>
            </a:extLst>
          </p:cNvPr>
          <p:cNvCxnSpPr/>
          <p:nvPr/>
        </p:nvCxnSpPr>
        <p:spPr>
          <a:xfrm flipH="1">
            <a:off x="4232635" y="1489435"/>
            <a:ext cx="3374796" cy="1564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3730FC9-9DE0-49FA-88F0-AD43BCEF36E7}"/>
              </a:ext>
            </a:extLst>
          </p:cNvPr>
          <p:cNvCxnSpPr/>
          <p:nvPr/>
        </p:nvCxnSpPr>
        <p:spPr>
          <a:xfrm>
            <a:off x="3978111" y="6306531"/>
            <a:ext cx="218701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386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294931D-1AF0-4A4B-9EB2-70FAEC7DE1BA}"/>
              </a:ext>
            </a:extLst>
          </p:cNvPr>
          <p:cNvSpPr txBox="1"/>
          <p:nvPr/>
        </p:nvSpPr>
        <p:spPr>
          <a:xfrm>
            <a:off x="0" y="0"/>
            <a:ext cx="4223208"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Question</a:t>
            </a:r>
            <a:endParaRPr lang="zh-CN" altLang="en-US"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41E2D5CB-955D-4114-BC1B-618D7B2D430E}"/>
              </a:ext>
            </a:extLst>
          </p:cNvPr>
          <p:cNvSpPr txBox="1"/>
          <p:nvPr/>
        </p:nvSpPr>
        <p:spPr>
          <a:xfrm>
            <a:off x="2111604" y="2967335"/>
            <a:ext cx="9407950"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Why lipophilicity is so important? </a:t>
            </a:r>
          </a:p>
          <a:p>
            <a:pPr marL="285750" indent="-285750">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Do you have any idea about get better lipophilicity result with or without experiment?</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8490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C2F41A-C249-484A-B124-51C78B26FE7C}"/>
              </a:ext>
            </a:extLst>
          </p:cNvPr>
          <p:cNvPicPr>
            <a:picLocks noChangeAspect="1"/>
          </p:cNvPicPr>
          <p:nvPr/>
        </p:nvPicPr>
        <p:blipFill>
          <a:blip r:embed="rId2"/>
          <a:stretch>
            <a:fillRect/>
          </a:stretch>
        </p:blipFill>
        <p:spPr>
          <a:xfrm>
            <a:off x="2525720" y="719855"/>
            <a:ext cx="7140559" cy="5418290"/>
          </a:xfrm>
          <a:prstGeom prst="rect">
            <a:avLst/>
          </a:prstGeom>
        </p:spPr>
      </p:pic>
      <p:cxnSp>
        <p:nvCxnSpPr>
          <p:cNvPr id="7" name="直接箭头连接符 6">
            <a:extLst>
              <a:ext uri="{FF2B5EF4-FFF2-40B4-BE49-F238E27FC236}">
                <a16:creationId xmlns:a16="http://schemas.microsoft.com/office/drawing/2014/main" id="{7673ABB2-53CF-423C-B476-7D25E0BCE9E3}"/>
              </a:ext>
            </a:extLst>
          </p:cNvPr>
          <p:cNvCxnSpPr/>
          <p:nvPr/>
        </p:nvCxnSpPr>
        <p:spPr>
          <a:xfrm flipH="1">
            <a:off x="1960775" y="3714161"/>
            <a:ext cx="782425" cy="942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66C016F-374B-4C0A-818B-A9EFCD9AC28B}"/>
              </a:ext>
            </a:extLst>
          </p:cNvPr>
          <p:cNvSpPr txBox="1"/>
          <p:nvPr/>
        </p:nvSpPr>
        <p:spPr>
          <a:xfrm>
            <a:off x="848412" y="4817097"/>
            <a:ext cx="1244339" cy="461665"/>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Sorry, this is </a:t>
            </a:r>
            <a:r>
              <a:rPr lang="en-US" altLang="zh-CN" sz="1200" dirty="0" err="1">
                <a:latin typeface="Arial" panose="020B0604020202020204" pitchFamily="34" charset="0"/>
                <a:cs typeface="Arial" panose="020B0604020202020204" pitchFamily="34" charset="0"/>
              </a:rPr>
              <a:t>logD</a:t>
            </a:r>
            <a:r>
              <a:rPr lang="en-US" altLang="zh-CN" sz="1200" dirty="0">
                <a:latin typeface="Arial" panose="020B0604020202020204" pitchFamily="34" charset="0"/>
                <a:cs typeface="Arial" panose="020B0604020202020204" pitchFamily="34" charset="0"/>
              </a:rPr>
              <a:t> not </a:t>
            </a:r>
            <a:r>
              <a:rPr lang="en-US" altLang="zh-CN" sz="1200" dirty="0" err="1">
                <a:latin typeface="Arial" panose="020B0604020202020204" pitchFamily="34" charset="0"/>
                <a:cs typeface="Arial" panose="020B0604020202020204" pitchFamily="34" charset="0"/>
              </a:rPr>
              <a:t>logP</a:t>
            </a:r>
            <a:endParaRPr lang="zh-CN" altLang="en-US" sz="12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761E29F2-2739-4A76-9A17-5903E4F36606}"/>
              </a:ext>
            </a:extLst>
          </p:cNvPr>
          <p:cNvSpPr txBox="1"/>
          <p:nvPr/>
        </p:nvSpPr>
        <p:spPr>
          <a:xfrm>
            <a:off x="0" y="6642556"/>
            <a:ext cx="6094428" cy="215444"/>
          </a:xfrm>
          <a:prstGeom prst="rect">
            <a:avLst/>
          </a:prstGeom>
          <a:noFill/>
        </p:spPr>
        <p:txBody>
          <a:bodyPr wrap="square">
            <a:spAutoFit/>
          </a:bodyPr>
          <a:lstStyle/>
          <a:p>
            <a:r>
              <a:rPr lang="en-US" altLang="zh-CN" sz="800" dirty="0"/>
              <a:t>https://www.sciencedirect.com/topics/chemistry/lipophilicity</a:t>
            </a:r>
            <a:endParaRPr lang="zh-CN" altLang="en-US" sz="800" dirty="0"/>
          </a:p>
        </p:txBody>
      </p:sp>
    </p:spTree>
    <p:extLst>
      <p:ext uri="{BB962C8B-B14F-4D97-AF65-F5344CB8AC3E}">
        <p14:creationId xmlns:p14="http://schemas.microsoft.com/office/powerpoint/2010/main" val="230829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9D852C2-18E9-4AC6-A691-07426840AA75}"/>
              </a:ext>
            </a:extLst>
          </p:cNvPr>
          <p:cNvSpPr txBox="1"/>
          <p:nvPr/>
        </p:nvSpPr>
        <p:spPr>
          <a:xfrm>
            <a:off x="103698" y="2551837"/>
            <a:ext cx="3337088" cy="1754326"/>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Even more encouragingly, </a:t>
            </a:r>
            <a:r>
              <a:rPr lang="en-US" altLang="zh-CN" b="1" dirty="0">
                <a:latin typeface="Arial" panose="020B0604020202020204" pitchFamily="34" charset="0"/>
                <a:cs typeface="Arial" panose="020B0604020202020204" pitchFamily="34" charset="0"/>
              </a:rPr>
              <a:t>7</a:t>
            </a:r>
            <a:r>
              <a:rPr lang="en-US" altLang="zh-CN" dirty="0">
                <a:latin typeface="Arial" panose="020B0604020202020204" pitchFamily="34" charset="0"/>
                <a:cs typeface="Arial" panose="020B0604020202020204" pitchFamily="34" charset="0"/>
              </a:rPr>
              <a:t> demonstrated antiviral activity (AV IC90 = 0.4 mM) and consequently a wider range of less lipophilic amides were prepared in a parallel manner.</a:t>
            </a:r>
            <a:endParaRPr lang="zh-CN" altLang="en-US"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C179FFFC-3E77-45FC-9AF6-37CF9F4F4203}"/>
              </a:ext>
            </a:extLst>
          </p:cNvPr>
          <p:cNvPicPr>
            <a:picLocks noChangeAspect="1"/>
          </p:cNvPicPr>
          <p:nvPr/>
        </p:nvPicPr>
        <p:blipFill>
          <a:blip r:embed="rId2"/>
          <a:stretch>
            <a:fillRect/>
          </a:stretch>
        </p:blipFill>
        <p:spPr>
          <a:xfrm>
            <a:off x="3749692" y="744717"/>
            <a:ext cx="8442308" cy="5689076"/>
          </a:xfrm>
          <a:prstGeom prst="rect">
            <a:avLst/>
          </a:prstGeom>
        </p:spPr>
      </p:pic>
      <p:sp>
        <p:nvSpPr>
          <p:cNvPr id="7" name="文本框 6">
            <a:extLst>
              <a:ext uri="{FF2B5EF4-FFF2-40B4-BE49-F238E27FC236}">
                <a16:creationId xmlns:a16="http://schemas.microsoft.com/office/drawing/2014/main" id="{01F881C4-A196-407C-8711-B3018B9824DF}"/>
              </a:ext>
            </a:extLst>
          </p:cNvPr>
          <p:cNvSpPr txBox="1"/>
          <p:nvPr/>
        </p:nvSpPr>
        <p:spPr>
          <a:xfrm>
            <a:off x="103698" y="867119"/>
            <a:ext cx="3537405" cy="1477328"/>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Heterocycles both reduced lipophilicity and appeared to be tolerated, they were synthetically less accessible than simple amides and carbamates.</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0066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F2BA534F-774F-496D-9009-B589CD3389B3}"/>
              </a:ext>
            </a:extLst>
          </p:cNvPr>
          <p:cNvGraphicFramePr>
            <a:graphicFrameLocks noChangeAspect="1"/>
          </p:cNvGraphicFramePr>
          <p:nvPr>
            <p:extLst>
              <p:ext uri="{D42A27DB-BD31-4B8C-83A1-F6EECF244321}">
                <p14:modId xmlns:p14="http://schemas.microsoft.com/office/powerpoint/2010/main" val="771821740"/>
              </p:ext>
            </p:extLst>
          </p:nvPr>
        </p:nvGraphicFramePr>
        <p:xfrm>
          <a:off x="4440024" y="1746199"/>
          <a:ext cx="2581783" cy="1935263"/>
        </p:xfrm>
        <a:graphic>
          <a:graphicData uri="http://schemas.openxmlformats.org/presentationml/2006/ole">
            <mc:AlternateContent xmlns:mc="http://schemas.openxmlformats.org/markup-compatibility/2006">
              <mc:Choice xmlns:v="urn:schemas-microsoft-com:vml" Requires="v">
                <p:oleObj name="CS ChemDraw Drawing" r:id="rId2" imgW="1907906" imgH="1431012" progId="ChemDraw.Document.6.0">
                  <p:embed/>
                </p:oleObj>
              </mc:Choice>
              <mc:Fallback>
                <p:oleObj name="CS ChemDraw Drawing" r:id="rId2" imgW="1907906" imgH="1431012" progId="ChemDraw.Document.6.0">
                  <p:embed/>
                  <p:pic>
                    <p:nvPicPr>
                      <p:cNvPr id="0" name=""/>
                      <p:cNvPicPr/>
                      <p:nvPr/>
                    </p:nvPicPr>
                    <p:blipFill>
                      <a:blip r:embed="rId3"/>
                      <a:stretch>
                        <a:fillRect/>
                      </a:stretch>
                    </p:blipFill>
                    <p:spPr>
                      <a:xfrm>
                        <a:off x="4440024" y="1746199"/>
                        <a:ext cx="2581783" cy="1935263"/>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5E92B37E-C776-4CE9-83EB-0B4BDDE1BA9E}"/>
              </a:ext>
            </a:extLst>
          </p:cNvPr>
          <p:cNvSpPr txBox="1"/>
          <p:nvPr/>
        </p:nvSpPr>
        <p:spPr>
          <a:xfrm>
            <a:off x="5505850" y="3496796"/>
            <a:ext cx="450129" cy="369332"/>
          </a:xfrm>
          <a:prstGeom prst="rect">
            <a:avLst/>
          </a:prstGeom>
          <a:noFill/>
        </p:spPr>
        <p:txBody>
          <a:bodyPr wrap="square">
            <a:spAutoFit/>
          </a:bodyPr>
          <a:lstStyle/>
          <a:p>
            <a:r>
              <a:rPr lang="en-US" altLang="zh-CN" b="1" dirty="0">
                <a:latin typeface="Arial" panose="020B0604020202020204" pitchFamily="34" charset="0"/>
                <a:cs typeface="Arial" panose="020B0604020202020204" pitchFamily="34" charset="0"/>
              </a:rPr>
              <a:t>8</a:t>
            </a:r>
            <a:endParaRPr lang="zh-CN" altLang="en-US" b="1"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8935ACFA-6023-497C-A9C4-C9E757BF74A5}"/>
              </a:ext>
            </a:extLst>
          </p:cNvPr>
          <p:cNvSpPr txBox="1"/>
          <p:nvPr/>
        </p:nvSpPr>
        <p:spPr>
          <a:xfrm>
            <a:off x="4683959" y="4000835"/>
            <a:ext cx="2337848" cy="646331"/>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Binding IC50 = 4 </a:t>
            </a:r>
            <a:r>
              <a:rPr lang="en-US" altLang="zh-CN" dirty="0" err="1">
                <a:latin typeface="Arial" panose="020B0604020202020204" pitchFamily="34" charset="0"/>
                <a:cs typeface="Arial" panose="020B0604020202020204" pitchFamily="34" charset="0"/>
              </a:rPr>
              <a:t>nM</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AV IC90 = 440 </a:t>
            </a:r>
            <a:r>
              <a:rPr lang="en-US" altLang="zh-CN" dirty="0" err="1">
                <a:latin typeface="Arial" panose="020B0604020202020204" pitchFamily="34" charset="0"/>
                <a:cs typeface="Arial" panose="020B0604020202020204" pitchFamily="34" charset="0"/>
              </a:rPr>
              <a:t>nM</a:t>
            </a:r>
            <a:endParaRPr lang="zh-CN" altLang="en-US"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50132CA8-F199-4BEE-B5A4-911C4B3EC770}"/>
              </a:ext>
            </a:extLst>
          </p:cNvPr>
          <p:cNvSpPr txBox="1"/>
          <p:nvPr/>
        </p:nvSpPr>
        <p:spPr>
          <a:xfrm>
            <a:off x="4161950" y="4597207"/>
            <a:ext cx="3381866"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CYP2D6 Activity (IC50 = 5 </a:t>
            </a:r>
            <a:r>
              <a:rPr lang="el-GR" altLang="zh-CN" dirty="0">
                <a:latin typeface="Arial" panose="020B0604020202020204" pitchFamily="34" charset="0"/>
                <a:ea typeface="等线" panose="02010600030101010101" pitchFamily="2" charset="-122"/>
                <a:cs typeface="Arial" panose="020B0604020202020204" pitchFamily="34" charset="0"/>
              </a:rPr>
              <a:t>μ</a:t>
            </a:r>
            <a:r>
              <a:rPr lang="en-US" altLang="zh-CN" dirty="0">
                <a:latin typeface="Arial" panose="020B0604020202020204" pitchFamily="34" charset="0"/>
                <a:cs typeface="Arial" panose="020B0604020202020204" pitchFamily="34" charset="0"/>
              </a:rPr>
              <a:t>M)</a:t>
            </a:r>
            <a:endParaRPr lang="zh-CN" altLang="en-US" dirty="0">
              <a:latin typeface="Arial" panose="020B0604020202020204" pitchFamily="34" charset="0"/>
              <a:cs typeface="Arial" panose="020B0604020202020204" pitchFamily="34" charset="0"/>
            </a:endParaRPr>
          </a:p>
        </p:txBody>
      </p:sp>
      <p:cxnSp>
        <p:nvCxnSpPr>
          <p:cNvPr id="5" name="直接连接符 4">
            <a:extLst>
              <a:ext uri="{FF2B5EF4-FFF2-40B4-BE49-F238E27FC236}">
                <a16:creationId xmlns:a16="http://schemas.microsoft.com/office/drawing/2014/main" id="{E8C1B580-809A-4EAB-97E9-798B0BDDCE47}"/>
              </a:ext>
            </a:extLst>
          </p:cNvPr>
          <p:cNvCxnSpPr/>
          <p:nvPr/>
        </p:nvCxnSpPr>
        <p:spPr>
          <a:xfrm>
            <a:off x="4232635" y="4966539"/>
            <a:ext cx="30731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08C88FE0-C09C-4638-9A85-509A454367B1}"/>
              </a:ext>
            </a:extLst>
          </p:cNvPr>
          <p:cNvCxnSpPr>
            <a:stCxn id="8" idx="3"/>
          </p:cNvCxnSpPr>
          <p:nvPr/>
        </p:nvCxnSpPr>
        <p:spPr>
          <a:xfrm>
            <a:off x="7543816" y="4781873"/>
            <a:ext cx="695211" cy="4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A48AF01-36F3-43F1-8388-316CFC42FEFD}"/>
              </a:ext>
            </a:extLst>
          </p:cNvPr>
          <p:cNvSpPr txBox="1"/>
          <p:nvPr/>
        </p:nvSpPr>
        <p:spPr>
          <a:xfrm>
            <a:off x="8314425" y="4597207"/>
            <a:ext cx="3073138"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Not what we want</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5325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42A5137-8F25-48D2-A56C-274915D89A99}"/>
              </a:ext>
            </a:extLst>
          </p:cNvPr>
          <p:cNvPicPr>
            <a:picLocks noChangeAspect="1"/>
          </p:cNvPicPr>
          <p:nvPr/>
        </p:nvPicPr>
        <p:blipFill>
          <a:blip r:embed="rId2"/>
          <a:stretch>
            <a:fillRect/>
          </a:stretch>
        </p:blipFill>
        <p:spPr>
          <a:xfrm>
            <a:off x="2704806" y="418839"/>
            <a:ext cx="6782388" cy="6020322"/>
          </a:xfrm>
          <a:prstGeom prst="rect">
            <a:avLst/>
          </a:prstGeom>
        </p:spPr>
      </p:pic>
      <p:cxnSp>
        <p:nvCxnSpPr>
          <p:cNvPr id="5" name="直接箭头连接符 4">
            <a:extLst>
              <a:ext uri="{FF2B5EF4-FFF2-40B4-BE49-F238E27FC236}">
                <a16:creationId xmlns:a16="http://schemas.microsoft.com/office/drawing/2014/main" id="{FC6FD876-3401-4BAD-ADC0-64784155F696}"/>
              </a:ext>
            </a:extLst>
          </p:cNvPr>
          <p:cNvCxnSpPr/>
          <p:nvPr/>
        </p:nvCxnSpPr>
        <p:spPr>
          <a:xfrm flipV="1">
            <a:off x="6096000" y="1753386"/>
            <a:ext cx="3391194" cy="838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F52750D6-0432-473B-A5F5-C30E246A6BCD}"/>
              </a:ext>
            </a:extLst>
          </p:cNvPr>
          <p:cNvSpPr txBox="1"/>
          <p:nvPr/>
        </p:nvSpPr>
        <p:spPr>
          <a:xfrm>
            <a:off x="9581462" y="838515"/>
            <a:ext cx="2324592" cy="1754326"/>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This central N atom can interact with CYP2D6. One way to solve this problem is to add more steric effect.</a:t>
            </a:r>
            <a:endParaRPr lang="zh-CN" altLang="en-US" dirty="0">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1F5166F3-83AA-41D4-A519-B92043259130}"/>
              </a:ext>
            </a:extLst>
          </p:cNvPr>
          <p:cNvSpPr txBox="1"/>
          <p:nvPr/>
        </p:nvSpPr>
        <p:spPr>
          <a:xfrm>
            <a:off x="0" y="0"/>
            <a:ext cx="4741683"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Binding pattern was analyzed</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5308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C533CEE-B6F6-4222-909C-0EADD9806F56}"/>
              </a:ext>
            </a:extLst>
          </p:cNvPr>
          <p:cNvSpPr txBox="1"/>
          <p:nvPr/>
        </p:nvSpPr>
        <p:spPr>
          <a:xfrm>
            <a:off x="0" y="0"/>
            <a:ext cx="6862713"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Question</a:t>
            </a:r>
            <a:endParaRPr lang="zh-CN" altLang="en-US"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0F62BBC1-9282-4CDC-99BE-D17FC865FFCA}"/>
              </a:ext>
            </a:extLst>
          </p:cNvPr>
          <p:cNvSpPr txBox="1"/>
          <p:nvPr/>
        </p:nvSpPr>
        <p:spPr>
          <a:xfrm>
            <a:off x="3513055" y="3059668"/>
            <a:ext cx="6271968"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Any new ideas about how to analysis binding pattern?</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0544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0A0CB37-303B-4C10-8EBB-FD69D4354186}"/>
              </a:ext>
            </a:extLst>
          </p:cNvPr>
          <p:cNvPicPr>
            <a:picLocks noChangeAspect="1"/>
          </p:cNvPicPr>
          <p:nvPr/>
        </p:nvPicPr>
        <p:blipFill>
          <a:blip r:embed="rId2"/>
          <a:stretch>
            <a:fillRect/>
          </a:stretch>
        </p:blipFill>
        <p:spPr>
          <a:xfrm>
            <a:off x="1214524" y="242898"/>
            <a:ext cx="9121930" cy="5410669"/>
          </a:xfrm>
          <a:prstGeom prst="rect">
            <a:avLst/>
          </a:prstGeom>
        </p:spPr>
      </p:pic>
      <p:sp>
        <p:nvSpPr>
          <p:cNvPr id="5" name="文本框 4">
            <a:extLst>
              <a:ext uri="{FF2B5EF4-FFF2-40B4-BE49-F238E27FC236}">
                <a16:creationId xmlns:a16="http://schemas.microsoft.com/office/drawing/2014/main" id="{4382D941-9B0B-41B4-BE9A-AF1295746900}"/>
              </a:ext>
            </a:extLst>
          </p:cNvPr>
          <p:cNvSpPr txBox="1"/>
          <p:nvPr/>
        </p:nvSpPr>
        <p:spPr>
          <a:xfrm>
            <a:off x="171253" y="5653567"/>
            <a:ext cx="11849493" cy="923330"/>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The addition of this bridge (from 8 to 9 and 10) was pivotal in the development of this series. In a single step, it completely ablated activity against CYP2D6 with negligible impact on CCR5 binding affinity (no activity against CYP2D6 at 2.3 mM).</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8654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00FDCC5-2B68-4547-8C01-990CD89F7E45}"/>
              </a:ext>
            </a:extLst>
          </p:cNvPr>
          <p:cNvPicPr>
            <a:picLocks noChangeAspect="1"/>
          </p:cNvPicPr>
          <p:nvPr/>
        </p:nvPicPr>
        <p:blipFill>
          <a:blip r:embed="rId2"/>
          <a:stretch>
            <a:fillRect/>
          </a:stretch>
        </p:blipFill>
        <p:spPr>
          <a:xfrm>
            <a:off x="0" y="0"/>
            <a:ext cx="5594924" cy="6858000"/>
          </a:xfrm>
          <a:prstGeom prst="rect">
            <a:avLst/>
          </a:prstGeom>
        </p:spPr>
      </p:pic>
      <p:sp>
        <p:nvSpPr>
          <p:cNvPr id="6" name="文本框 5">
            <a:extLst>
              <a:ext uri="{FF2B5EF4-FFF2-40B4-BE49-F238E27FC236}">
                <a16:creationId xmlns:a16="http://schemas.microsoft.com/office/drawing/2014/main" id="{07BE5E04-E7E2-4F01-BC45-BD42128D7880}"/>
              </a:ext>
            </a:extLst>
          </p:cNvPr>
          <p:cNvSpPr txBox="1"/>
          <p:nvPr/>
        </p:nvSpPr>
        <p:spPr>
          <a:xfrm>
            <a:off x="2797462" y="6642556"/>
            <a:ext cx="2914650" cy="215444"/>
          </a:xfrm>
          <a:prstGeom prst="rect">
            <a:avLst/>
          </a:prstGeom>
          <a:noFill/>
        </p:spPr>
        <p:txBody>
          <a:bodyPr wrap="square">
            <a:spAutoFit/>
          </a:bodyPr>
          <a:lstStyle/>
          <a:p>
            <a:r>
              <a:rPr lang="en-US" altLang="zh-CN" sz="800" dirty="0"/>
              <a:t>https://i-base.info/guides/art-in-pictures/the-hiv-lifecycle</a:t>
            </a:r>
            <a:endParaRPr lang="zh-CN" altLang="en-US" sz="800" dirty="0"/>
          </a:p>
        </p:txBody>
      </p:sp>
      <p:sp>
        <p:nvSpPr>
          <p:cNvPr id="10" name="文本框 9">
            <a:extLst>
              <a:ext uri="{FF2B5EF4-FFF2-40B4-BE49-F238E27FC236}">
                <a16:creationId xmlns:a16="http://schemas.microsoft.com/office/drawing/2014/main" id="{7C05515B-C6B4-4D1B-8D3C-A11245148AC2}"/>
              </a:ext>
            </a:extLst>
          </p:cNvPr>
          <p:cNvSpPr txBox="1"/>
          <p:nvPr/>
        </p:nvSpPr>
        <p:spPr>
          <a:xfrm>
            <a:off x="5712112" y="724972"/>
            <a:ext cx="6041738" cy="4801314"/>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The process is believed to be initiated by binding of viral surface protein (gp120) to host cell CD4, resulting in conformational changes that enable interaction with a co-receptor (CCR5 or CXCR4); </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This exposes a second viral protein (gp41), which mediates host/virus membrane fusion. It is generally only following interaction with the co-receptor that infection by primary HIV-1 strains can take place. </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Viral strains that are transmitted and establish new infections tend to require the presence of CCR5 (these are termed R5-tropic strains). </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Viral entry via CXCR4 (X4-tropic strains) is typically seen in later stages of disease progression and has been associated with rapid CD4 T-lymphocyte decline.</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8724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A9F8D9B-8729-4CE2-9A12-236A19B755EF}"/>
              </a:ext>
            </a:extLst>
          </p:cNvPr>
          <p:cNvSpPr txBox="1"/>
          <p:nvPr/>
        </p:nvSpPr>
        <p:spPr>
          <a:xfrm>
            <a:off x="0" y="0"/>
            <a:ext cx="6627044"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Question</a:t>
            </a:r>
            <a:endParaRPr lang="zh-CN" altLang="en-US"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B77EC106-1DAB-4347-A417-827594436F5E}"/>
              </a:ext>
            </a:extLst>
          </p:cNvPr>
          <p:cNvSpPr txBox="1"/>
          <p:nvPr/>
        </p:nvSpPr>
        <p:spPr>
          <a:xfrm>
            <a:off x="4158791" y="3061355"/>
            <a:ext cx="3874417"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Why is adding a bridge so effective?</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0800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A136E3A-4F36-430D-8698-241CB879CB18}"/>
              </a:ext>
            </a:extLst>
          </p:cNvPr>
          <p:cNvPicPr>
            <a:picLocks noChangeAspect="1"/>
          </p:cNvPicPr>
          <p:nvPr/>
        </p:nvPicPr>
        <p:blipFill>
          <a:blip r:embed="rId2"/>
          <a:stretch>
            <a:fillRect/>
          </a:stretch>
        </p:blipFill>
        <p:spPr>
          <a:xfrm>
            <a:off x="229470" y="1291405"/>
            <a:ext cx="5303980" cy="4275190"/>
          </a:xfrm>
          <a:prstGeom prst="rect">
            <a:avLst/>
          </a:prstGeom>
        </p:spPr>
      </p:pic>
      <p:pic>
        <p:nvPicPr>
          <p:cNvPr id="9" name="图片 8">
            <a:extLst>
              <a:ext uri="{FF2B5EF4-FFF2-40B4-BE49-F238E27FC236}">
                <a16:creationId xmlns:a16="http://schemas.microsoft.com/office/drawing/2014/main" id="{5879FA12-1D6E-4292-BB79-408732640E67}"/>
              </a:ext>
            </a:extLst>
          </p:cNvPr>
          <p:cNvPicPr>
            <a:picLocks noChangeAspect="1"/>
          </p:cNvPicPr>
          <p:nvPr/>
        </p:nvPicPr>
        <p:blipFill>
          <a:blip r:embed="rId3"/>
          <a:stretch>
            <a:fillRect/>
          </a:stretch>
        </p:blipFill>
        <p:spPr>
          <a:xfrm rot="10800000">
            <a:off x="6472684" y="1912639"/>
            <a:ext cx="5207126" cy="3032722"/>
          </a:xfrm>
          <a:prstGeom prst="rect">
            <a:avLst/>
          </a:prstGeom>
        </p:spPr>
      </p:pic>
      <p:sp>
        <p:nvSpPr>
          <p:cNvPr id="10" name="文本框 9">
            <a:extLst>
              <a:ext uri="{FF2B5EF4-FFF2-40B4-BE49-F238E27FC236}">
                <a16:creationId xmlns:a16="http://schemas.microsoft.com/office/drawing/2014/main" id="{D994D12E-AE3B-40E6-89C4-C352FE030824}"/>
              </a:ext>
            </a:extLst>
          </p:cNvPr>
          <p:cNvSpPr txBox="1"/>
          <p:nvPr/>
        </p:nvSpPr>
        <p:spPr>
          <a:xfrm>
            <a:off x="1998482" y="518474"/>
            <a:ext cx="172510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before</a:t>
            </a:r>
            <a:endParaRPr lang="zh-CN" altLang="en-US"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7F1486A9-40A5-49F1-8CBE-A6B872FE3230}"/>
              </a:ext>
            </a:extLst>
          </p:cNvPr>
          <p:cNvSpPr txBox="1"/>
          <p:nvPr/>
        </p:nvSpPr>
        <p:spPr>
          <a:xfrm>
            <a:off x="8795208" y="518474"/>
            <a:ext cx="1178351"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after</a:t>
            </a:r>
            <a:endParaRPr lang="zh-CN" altLang="en-US" dirty="0">
              <a:latin typeface="Arial" panose="020B0604020202020204" pitchFamily="34" charset="0"/>
              <a:cs typeface="Arial" panose="020B0604020202020204" pitchFamily="34" charset="0"/>
            </a:endParaRPr>
          </a:p>
        </p:txBody>
      </p:sp>
      <p:cxnSp>
        <p:nvCxnSpPr>
          <p:cNvPr id="14" name="直接箭头连接符 13">
            <a:extLst>
              <a:ext uri="{FF2B5EF4-FFF2-40B4-BE49-F238E27FC236}">
                <a16:creationId xmlns:a16="http://schemas.microsoft.com/office/drawing/2014/main" id="{EA8A19E7-8874-4FE4-90D7-9EFA442AF64D}"/>
              </a:ext>
            </a:extLst>
          </p:cNvPr>
          <p:cNvCxnSpPr>
            <a:cxnSpLocks/>
          </p:cNvCxnSpPr>
          <p:nvPr/>
        </p:nvCxnSpPr>
        <p:spPr>
          <a:xfrm flipH="1">
            <a:off x="2978872" y="1593130"/>
            <a:ext cx="2648930" cy="1704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34755FEC-6762-402B-851A-5885C8ED04F8}"/>
              </a:ext>
            </a:extLst>
          </p:cNvPr>
          <p:cNvCxnSpPr>
            <a:cxnSpLocks/>
          </p:cNvCxnSpPr>
          <p:nvPr/>
        </p:nvCxnSpPr>
        <p:spPr>
          <a:xfrm>
            <a:off x="5797485" y="1593130"/>
            <a:ext cx="3157979" cy="2253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AB09241-5376-49CB-93C8-AE3D765D6365}"/>
              </a:ext>
            </a:extLst>
          </p:cNvPr>
          <p:cNvSpPr txBox="1"/>
          <p:nvPr/>
        </p:nvSpPr>
        <p:spPr>
          <a:xfrm>
            <a:off x="5269584" y="1206665"/>
            <a:ext cx="105580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N atom</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8596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5D2AE04-14D7-4D6D-BA2E-1BD42B7B640B}"/>
              </a:ext>
            </a:extLst>
          </p:cNvPr>
          <p:cNvPicPr>
            <a:picLocks noChangeAspect="1"/>
          </p:cNvPicPr>
          <p:nvPr/>
        </p:nvPicPr>
        <p:blipFill>
          <a:blip r:embed="rId2"/>
          <a:stretch>
            <a:fillRect/>
          </a:stretch>
        </p:blipFill>
        <p:spPr>
          <a:xfrm>
            <a:off x="1214524" y="242898"/>
            <a:ext cx="9121930" cy="5410669"/>
          </a:xfrm>
          <a:prstGeom prst="rect">
            <a:avLst/>
          </a:prstGeom>
        </p:spPr>
      </p:pic>
      <p:sp>
        <p:nvSpPr>
          <p:cNvPr id="6" name="文本框 5">
            <a:extLst>
              <a:ext uri="{FF2B5EF4-FFF2-40B4-BE49-F238E27FC236}">
                <a16:creationId xmlns:a16="http://schemas.microsoft.com/office/drawing/2014/main" id="{753BC53E-76E5-4579-BD1D-4C681DB331D1}"/>
              </a:ext>
            </a:extLst>
          </p:cNvPr>
          <p:cNvSpPr txBox="1"/>
          <p:nvPr/>
        </p:nvSpPr>
        <p:spPr>
          <a:xfrm>
            <a:off x="6096000" y="5653567"/>
            <a:ext cx="3421930" cy="923330"/>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For </a:t>
            </a:r>
            <a:r>
              <a:rPr lang="en-US" altLang="zh-CN" dirty="0" err="1">
                <a:latin typeface="Arial" panose="020B0604020202020204" pitchFamily="34" charset="0"/>
                <a:cs typeface="Arial" panose="020B0604020202020204" pitchFamily="34" charset="0"/>
              </a:rPr>
              <a:t>hERG</a:t>
            </a:r>
            <a:r>
              <a:rPr lang="en-US" altLang="zh-CN" dirty="0">
                <a:latin typeface="Arial" panose="020B0604020202020204" pitchFamily="34" charset="0"/>
                <a:cs typeface="Arial" panose="020B0604020202020204" pitchFamily="34" charset="0"/>
              </a:rPr>
              <a:t> ion channel:</a:t>
            </a:r>
          </a:p>
          <a:p>
            <a:r>
              <a:rPr lang="en-US" altLang="zh-CN" b="1" dirty="0">
                <a:latin typeface="Arial" panose="020B0604020202020204" pitchFamily="34" charset="0"/>
                <a:cs typeface="Arial" panose="020B0604020202020204" pitchFamily="34" charset="0"/>
              </a:rPr>
              <a:t>9</a:t>
            </a:r>
            <a:r>
              <a:rPr lang="en-US" altLang="zh-CN" dirty="0">
                <a:latin typeface="Arial" panose="020B0604020202020204" pitchFamily="34" charset="0"/>
                <a:cs typeface="Arial" panose="020B0604020202020204" pitchFamily="34" charset="0"/>
              </a:rPr>
              <a:t>, 99% inhibition at 1 mM; </a:t>
            </a:r>
          </a:p>
          <a:p>
            <a:r>
              <a:rPr lang="en-US" altLang="zh-CN" b="1" dirty="0">
                <a:latin typeface="Arial" panose="020B0604020202020204" pitchFamily="34" charset="0"/>
                <a:cs typeface="Arial" panose="020B0604020202020204" pitchFamily="34" charset="0"/>
              </a:rPr>
              <a:t>10</a:t>
            </a:r>
            <a:r>
              <a:rPr lang="en-US" altLang="zh-CN" dirty="0">
                <a:latin typeface="Arial" panose="020B0604020202020204" pitchFamily="34" charset="0"/>
                <a:cs typeface="Arial" panose="020B0604020202020204" pitchFamily="34" charset="0"/>
              </a:rPr>
              <a:t>, 80% inhibition at 300 </a:t>
            </a:r>
            <a:r>
              <a:rPr lang="en-US" altLang="zh-CN" dirty="0" err="1">
                <a:latin typeface="Arial" panose="020B0604020202020204" pitchFamily="34" charset="0"/>
                <a:cs typeface="Arial" panose="020B0604020202020204" pitchFamily="34" charset="0"/>
              </a:rPr>
              <a:t>nM</a:t>
            </a:r>
            <a:r>
              <a:rPr lang="en-US" altLang="zh-CN" dirty="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9077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8C4270-0829-49A6-8774-FF4D3EB92DDC}"/>
              </a:ext>
            </a:extLst>
          </p:cNvPr>
          <p:cNvSpPr txBox="1"/>
          <p:nvPr/>
        </p:nvSpPr>
        <p:spPr>
          <a:xfrm>
            <a:off x="801280" y="2856322"/>
            <a:ext cx="11283884"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We solved the problem with CYP2D6, but now we are having problem with </a:t>
            </a:r>
            <a:r>
              <a:rPr lang="en-US" altLang="zh-CN" dirty="0" err="1">
                <a:latin typeface="Arial" panose="020B0604020202020204" pitchFamily="34" charset="0"/>
                <a:cs typeface="Arial" panose="020B0604020202020204" pitchFamily="34" charset="0"/>
              </a:rPr>
              <a:t>hERG</a:t>
            </a:r>
            <a:r>
              <a:rPr lang="en-US" altLang="zh-CN" dirty="0">
                <a:latin typeface="Arial" panose="020B0604020202020204" pitchFamily="34" charset="0"/>
                <a:cs typeface="Arial" panose="020B0604020202020204" pitchFamily="34" charset="0"/>
              </a:rPr>
              <a:t>, what should we do first?</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3805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ADF1F6E-07D3-4140-994E-21DB5AB49715}"/>
              </a:ext>
            </a:extLst>
          </p:cNvPr>
          <p:cNvPicPr>
            <a:picLocks noChangeAspect="1"/>
          </p:cNvPicPr>
          <p:nvPr/>
        </p:nvPicPr>
        <p:blipFill>
          <a:blip r:embed="rId2"/>
          <a:stretch>
            <a:fillRect/>
          </a:stretch>
        </p:blipFill>
        <p:spPr>
          <a:xfrm>
            <a:off x="931948" y="563631"/>
            <a:ext cx="6538527" cy="5730737"/>
          </a:xfrm>
          <a:prstGeom prst="rect">
            <a:avLst/>
          </a:prstGeom>
        </p:spPr>
      </p:pic>
      <p:sp>
        <p:nvSpPr>
          <p:cNvPr id="5" name="文本框 4">
            <a:extLst>
              <a:ext uri="{FF2B5EF4-FFF2-40B4-BE49-F238E27FC236}">
                <a16:creationId xmlns:a16="http://schemas.microsoft.com/office/drawing/2014/main" id="{3C19EDAB-792B-4628-A3EB-CD56526AEC6E}"/>
              </a:ext>
            </a:extLst>
          </p:cNvPr>
          <p:cNvSpPr txBox="1"/>
          <p:nvPr/>
        </p:nvSpPr>
        <p:spPr>
          <a:xfrm>
            <a:off x="7647493" y="2190888"/>
            <a:ext cx="3749511" cy="923330"/>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The SAR analysis suggest that Introduce polarity to these two place could reduce </a:t>
            </a:r>
            <a:r>
              <a:rPr lang="en-US" altLang="zh-CN" dirty="0" err="1">
                <a:latin typeface="Arial" panose="020B0604020202020204" pitchFamily="34" charset="0"/>
                <a:cs typeface="Arial" panose="020B0604020202020204" pitchFamily="34" charset="0"/>
              </a:rPr>
              <a:t>hERG</a:t>
            </a:r>
            <a:r>
              <a:rPr lang="en-US" altLang="zh-CN" dirty="0">
                <a:latin typeface="Arial" panose="020B0604020202020204" pitchFamily="34" charset="0"/>
                <a:cs typeface="Arial" panose="020B0604020202020204" pitchFamily="34" charset="0"/>
              </a:rPr>
              <a:t> activity</a:t>
            </a:r>
            <a:endParaRPr lang="zh-CN" altLang="en-US" dirty="0">
              <a:latin typeface="Arial" panose="020B0604020202020204" pitchFamily="34" charset="0"/>
              <a:cs typeface="Arial" panose="020B0604020202020204" pitchFamily="34" charset="0"/>
            </a:endParaRPr>
          </a:p>
        </p:txBody>
      </p:sp>
      <p:cxnSp>
        <p:nvCxnSpPr>
          <p:cNvPr id="7" name="直接箭头连接符 6">
            <a:extLst>
              <a:ext uri="{FF2B5EF4-FFF2-40B4-BE49-F238E27FC236}">
                <a16:creationId xmlns:a16="http://schemas.microsoft.com/office/drawing/2014/main" id="{63DB5335-CAC0-4327-987F-EC3CB7CB2D58}"/>
              </a:ext>
            </a:extLst>
          </p:cNvPr>
          <p:cNvCxnSpPr>
            <a:endCxn id="5" idx="1"/>
          </p:cNvCxnSpPr>
          <p:nvPr/>
        </p:nvCxnSpPr>
        <p:spPr>
          <a:xfrm>
            <a:off x="3619893" y="1885361"/>
            <a:ext cx="4027600" cy="767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B27F4E45-21D0-4BC8-86AE-B7E431EC525C}"/>
              </a:ext>
            </a:extLst>
          </p:cNvPr>
          <p:cNvCxnSpPr/>
          <p:nvPr/>
        </p:nvCxnSpPr>
        <p:spPr>
          <a:xfrm flipV="1">
            <a:off x="3978111" y="2828041"/>
            <a:ext cx="3669382" cy="1536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200B51D7-1F65-4740-8388-5B3DA99370B3}"/>
              </a:ext>
            </a:extLst>
          </p:cNvPr>
          <p:cNvCxnSpPr/>
          <p:nvPr/>
        </p:nvCxnSpPr>
        <p:spPr>
          <a:xfrm>
            <a:off x="3978111" y="4364610"/>
            <a:ext cx="3669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874CF51-663C-4BAF-B2E1-E5CF51F51C1A}"/>
              </a:ext>
            </a:extLst>
          </p:cNvPr>
          <p:cNvSpPr txBox="1"/>
          <p:nvPr/>
        </p:nvSpPr>
        <p:spPr>
          <a:xfrm>
            <a:off x="7647493" y="4170766"/>
            <a:ext cx="3975754"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Here is more synthetically accessible</a:t>
            </a:r>
            <a:endParaRPr lang="zh-CN" altLang="en-US" dirty="0">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C2698D3C-4F15-406F-8078-3385A2B2D208}"/>
              </a:ext>
            </a:extLst>
          </p:cNvPr>
          <p:cNvSpPr txBox="1"/>
          <p:nvPr/>
        </p:nvSpPr>
        <p:spPr>
          <a:xfrm>
            <a:off x="0" y="0"/>
            <a:ext cx="3855563"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Again analysis the binding pattern</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7009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48DD9B6-F193-4324-AAEC-FBE7D12D5916}"/>
              </a:ext>
            </a:extLst>
          </p:cNvPr>
          <p:cNvPicPr>
            <a:picLocks noChangeAspect="1"/>
          </p:cNvPicPr>
          <p:nvPr/>
        </p:nvPicPr>
        <p:blipFill>
          <a:blip r:embed="rId2"/>
          <a:stretch>
            <a:fillRect/>
          </a:stretch>
        </p:blipFill>
        <p:spPr>
          <a:xfrm>
            <a:off x="2708616" y="110202"/>
            <a:ext cx="6774767" cy="6637595"/>
          </a:xfrm>
          <a:prstGeom prst="rect">
            <a:avLst/>
          </a:prstGeom>
        </p:spPr>
      </p:pic>
      <p:sp>
        <p:nvSpPr>
          <p:cNvPr id="2" name="文本框 1">
            <a:extLst>
              <a:ext uri="{FF2B5EF4-FFF2-40B4-BE49-F238E27FC236}">
                <a16:creationId xmlns:a16="http://schemas.microsoft.com/office/drawing/2014/main" id="{FAA5A7CE-4301-4FFD-A344-4EEE89E12D0D}"/>
              </a:ext>
            </a:extLst>
          </p:cNvPr>
          <p:cNvSpPr txBox="1"/>
          <p:nvPr/>
        </p:nvSpPr>
        <p:spPr>
          <a:xfrm>
            <a:off x="0" y="0"/>
            <a:ext cx="2092751" cy="923330"/>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Try to introduce polarity into the amide first</a:t>
            </a:r>
            <a:endParaRPr lang="zh-CN" altLang="en-US" dirty="0">
              <a:latin typeface="Arial" panose="020B0604020202020204" pitchFamily="34" charset="0"/>
              <a:cs typeface="Arial" panose="020B0604020202020204" pitchFamily="34" charset="0"/>
            </a:endParaRPr>
          </a:p>
        </p:txBody>
      </p:sp>
      <p:cxnSp>
        <p:nvCxnSpPr>
          <p:cNvPr id="5" name="直接连接符 4">
            <a:extLst>
              <a:ext uri="{FF2B5EF4-FFF2-40B4-BE49-F238E27FC236}">
                <a16:creationId xmlns:a16="http://schemas.microsoft.com/office/drawing/2014/main" id="{817F99B5-815B-4E6D-884B-6709B3B6C416}"/>
              </a:ext>
            </a:extLst>
          </p:cNvPr>
          <p:cNvCxnSpPr/>
          <p:nvPr/>
        </p:nvCxnSpPr>
        <p:spPr>
          <a:xfrm>
            <a:off x="2969443" y="6447934"/>
            <a:ext cx="621226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C996354-6FAD-4FF1-B45D-FA0CB105A0A3}"/>
              </a:ext>
            </a:extLst>
          </p:cNvPr>
          <p:cNvSpPr txBox="1"/>
          <p:nvPr/>
        </p:nvSpPr>
        <p:spPr>
          <a:xfrm>
            <a:off x="697584" y="6078602"/>
            <a:ext cx="1970183" cy="369332"/>
          </a:xfrm>
          <a:prstGeom prst="rect">
            <a:avLst/>
          </a:prstGeom>
          <a:noFill/>
        </p:spPr>
        <p:txBody>
          <a:bodyPr wrap="square" rtlCol="0">
            <a:spAutoFit/>
          </a:bodyPr>
          <a:lstStyle/>
          <a:p>
            <a:r>
              <a:rPr lang="en-US" altLang="zh-CN" dirty="0">
                <a:solidFill>
                  <a:srgbClr val="FF0000"/>
                </a:solidFill>
                <a:latin typeface="Arial" panose="020B0604020202020204" pitchFamily="34" charset="0"/>
                <a:cs typeface="Arial" panose="020B0604020202020204" pitchFamily="34" charset="0"/>
              </a:rPr>
              <a:t>Looks promising</a:t>
            </a:r>
            <a:endParaRPr lang="zh-CN" altLang="en-US"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7070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32344692-5811-48C0-ADCB-EC5A0688B68A}"/>
              </a:ext>
            </a:extLst>
          </p:cNvPr>
          <p:cNvGraphicFramePr>
            <a:graphicFrameLocks noChangeAspect="1"/>
          </p:cNvGraphicFramePr>
          <p:nvPr>
            <p:extLst>
              <p:ext uri="{D42A27DB-BD31-4B8C-83A1-F6EECF244321}">
                <p14:modId xmlns:p14="http://schemas.microsoft.com/office/powerpoint/2010/main" val="3009792074"/>
              </p:ext>
            </p:extLst>
          </p:nvPr>
        </p:nvGraphicFramePr>
        <p:xfrm>
          <a:off x="3850972" y="575155"/>
          <a:ext cx="3660497" cy="2011323"/>
        </p:xfrm>
        <a:graphic>
          <a:graphicData uri="http://schemas.openxmlformats.org/presentationml/2006/ole">
            <mc:AlternateContent xmlns:mc="http://schemas.openxmlformats.org/markup-compatibility/2006">
              <mc:Choice xmlns:v="urn:schemas-microsoft-com:vml" Requires="v">
                <p:oleObj name="CS ChemDraw Drawing" r:id="rId2" imgW="2086533" imgH="1145748" progId="ChemDraw.Document.6.0">
                  <p:embed/>
                </p:oleObj>
              </mc:Choice>
              <mc:Fallback>
                <p:oleObj name="CS ChemDraw Drawing" r:id="rId2" imgW="2086533" imgH="1145748" progId="ChemDraw.Document.6.0">
                  <p:embed/>
                  <p:pic>
                    <p:nvPicPr>
                      <p:cNvPr id="0" name=""/>
                      <p:cNvPicPr/>
                      <p:nvPr/>
                    </p:nvPicPr>
                    <p:blipFill>
                      <a:blip r:embed="rId3"/>
                      <a:stretch>
                        <a:fillRect/>
                      </a:stretch>
                    </p:blipFill>
                    <p:spPr>
                      <a:xfrm>
                        <a:off x="3850972" y="575155"/>
                        <a:ext cx="3660497" cy="2011323"/>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BB7318FF-AA13-453B-8D6A-ED4F0D132A1B}"/>
              </a:ext>
            </a:extLst>
          </p:cNvPr>
          <p:cNvSpPr txBox="1"/>
          <p:nvPr/>
        </p:nvSpPr>
        <p:spPr>
          <a:xfrm>
            <a:off x="5431409" y="2586478"/>
            <a:ext cx="499621"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15</a:t>
            </a:r>
            <a:endParaRPr lang="zh-CN" altLang="en-US" b="1"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948CED93-98C3-44DE-BD12-A2FC41FC07E2}"/>
              </a:ext>
            </a:extLst>
          </p:cNvPr>
          <p:cNvSpPr txBox="1"/>
          <p:nvPr/>
        </p:nvSpPr>
        <p:spPr>
          <a:xfrm>
            <a:off x="1649690" y="3429000"/>
            <a:ext cx="10454326" cy="1754326"/>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A slow off-rate from CCR5 (t1/2 = 3.5 h, as determined by </a:t>
            </a:r>
            <a:r>
              <a:rPr lang="en-US" altLang="zh-CN" dirty="0" err="1">
                <a:latin typeface="Arial" panose="020B0604020202020204" pitchFamily="34" charset="0"/>
                <a:cs typeface="Arial" panose="020B0604020202020204" pitchFamily="34" charset="0"/>
              </a:rPr>
              <a:t>radiolabelled</a:t>
            </a:r>
            <a:r>
              <a:rPr lang="en-US" altLang="zh-CN" dirty="0">
                <a:latin typeface="Arial" panose="020B0604020202020204" pitchFamily="34" charset="0"/>
                <a:cs typeface="Arial" panose="020B0604020202020204" pitchFamily="34" charset="0"/>
              </a:rPr>
              <a:t> washout studies)</a:t>
            </a:r>
          </a:p>
          <a:p>
            <a:pPr marL="285750" indent="-285750">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Slow receptor disassociation could give a pharmacodynamic advantage in vivo by retaining antiviral activity after free plasma levels had dropped below efficacious levels</a:t>
            </a:r>
          </a:p>
          <a:p>
            <a:pPr marL="285750" indent="-285750">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Binding </a:t>
            </a:r>
            <a:r>
              <a:rPr lang="en-US" altLang="zh-CN" b="1" dirty="0">
                <a:solidFill>
                  <a:srgbClr val="FF0000"/>
                </a:solidFill>
                <a:latin typeface="Arial" panose="020B0604020202020204" pitchFamily="34" charset="0"/>
                <a:cs typeface="Arial" panose="020B0604020202020204" pitchFamily="34" charset="0"/>
              </a:rPr>
              <a:t>NOT</a:t>
            </a:r>
            <a:r>
              <a:rPr lang="en-US" altLang="zh-CN" dirty="0">
                <a:latin typeface="Arial" panose="020B0604020202020204" pitchFamily="34" charset="0"/>
                <a:cs typeface="Arial" panose="020B0604020202020204" pitchFamily="34" charset="0"/>
              </a:rPr>
              <a:t> equally to antiviral ability</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9210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22FA6DA-49A2-4F4E-A99A-32CD7E5EBFA4}"/>
              </a:ext>
            </a:extLst>
          </p:cNvPr>
          <p:cNvSpPr txBox="1"/>
          <p:nvPr/>
        </p:nvSpPr>
        <p:spPr>
          <a:xfrm>
            <a:off x="0" y="0"/>
            <a:ext cx="154599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Question</a:t>
            </a:r>
            <a:endParaRPr lang="zh-CN" altLang="en-US" dirty="0">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EB663F7B-F2FB-4542-9F59-2C09366E1901}"/>
              </a:ext>
            </a:extLst>
          </p:cNvPr>
          <p:cNvSpPr txBox="1"/>
          <p:nvPr/>
        </p:nvSpPr>
        <p:spPr>
          <a:xfrm>
            <a:off x="2122602" y="3244334"/>
            <a:ext cx="794679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Could you find other examples that binding and antiviral ability is discrepant?</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3839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47D5BA2-2C44-4A54-9812-E873CF8F8184}"/>
              </a:ext>
            </a:extLst>
          </p:cNvPr>
          <p:cNvSpPr txBox="1"/>
          <p:nvPr/>
        </p:nvSpPr>
        <p:spPr>
          <a:xfrm>
            <a:off x="1317788" y="1293730"/>
            <a:ext cx="9386741" cy="3416320"/>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When </a:t>
            </a:r>
            <a:r>
              <a:rPr lang="en-US" altLang="zh-CN" b="1" dirty="0">
                <a:latin typeface="Arial" panose="020B0604020202020204" pitchFamily="34" charset="0"/>
                <a:cs typeface="Arial" panose="020B0604020202020204" pitchFamily="34" charset="0"/>
              </a:rPr>
              <a:t>15</a:t>
            </a:r>
            <a:r>
              <a:rPr lang="en-US" altLang="zh-CN" dirty="0">
                <a:latin typeface="Arial" panose="020B0604020202020204" pitchFamily="34" charset="0"/>
                <a:cs typeface="Arial" panose="020B0604020202020204" pitchFamily="34" charset="0"/>
              </a:rPr>
              <a:t> was studied in vivo, the oral bioavailability in the dog was low (&lt;10%), which was ascribed to high first-pass clearance.</a:t>
            </a:r>
          </a:p>
          <a:p>
            <a:pPr marL="285750" indent="-285750">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Reducing the lipophilicity seemed to offer the best chance of improving metabolic stability. </a:t>
            </a:r>
          </a:p>
          <a:p>
            <a:pPr marL="285750" indent="-285750">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Given the molecular weight, a strategy of removing lipophilicity was undertaken rather than adding polarity. Such an approach was supported by </a:t>
            </a:r>
            <a:r>
              <a:rPr lang="en-US" altLang="zh-CN" dirty="0" err="1">
                <a:latin typeface="Arial" panose="020B0604020202020204" pitchFamily="34" charset="0"/>
                <a:cs typeface="Arial" panose="020B0604020202020204" pitchFamily="34" charset="0"/>
              </a:rPr>
              <a:t>Lipiniski’s</a:t>
            </a:r>
            <a:r>
              <a:rPr lang="en-US" altLang="zh-CN" dirty="0">
                <a:latin typeface="Arial" panose="020B0604020202020204" pitchFamily="34" charset="0"/>
                <a:cs typeface="Arial" panose="020B0604020202020204" pitchFamily="34" charset="0"/>
              </a:rPr>
              <a:t> analysis of the probability of achieving good oral bioavailability with compounds with a molecular weight under 500. </a:t>
            </a:r>
          </a:p>
          <a:p>
            <a:pPr marL="285750" indent="-285750">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The benzimidazole fragment became a focus for this phase of the optimization.</a:t>
            </a:r>
            <a:endParaRPr lang="zh-CN" altLang="en-US"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79F03D8B-A978-4FB1-8050-2E221104F791}"/>
              </a:ext>
            </a:extLst>
          </p:cNvPr>
          <p:cNvSpPr txBox="1"/>
          <p:nvPr/>
        </p:nvSpPr>
        <p:spPr>
          <a:xfrm>
            <a:off x="0" y="6642556"/>
            <a:ext cx="6094428" cy="215444"/>
          </a:xfrm>
          <a:prstGeom prst="rect">
            <a:avLst/>
          </a:prstGeom>
          <a:noFill/>
        </p:spPr>
        <p:txBody>
          <a:bodyPr wrap="square">
            <a:spAutoFit/>
          </a:bodyPr>
          <a:lstStyle/>
          <a:p>
            <a:r>
              <a:rPr lang="en-US" altLang="zh-CN" sz="800" dirty="0"/>
              <a:t>https://en.wikipedia.org/wiki/First_pass_effect</a:t>
            </a:r>
            <a:endParaRPr lang="zh-CN" altLang="en-US" sz="800" dirty="0"/>
          </a:p>
        </p:txBody>
      </p:sp>
      <p:sp>
        <p:nvSpPr>
          <p:cNvPr id="2" name="文本框 1">
            <a:extLst>
              <a:ext uri="{FF2B5EF4-FFF2-40B4-BE49-F238E27FC236}">
                <a16:creationId xmlns:a16="http://schemas.microsoft.com/office/drawing/2014/main" id="{C149EF04-C1E9-437F-95F4-1CDD4D7497CB}"/>
              </a:ext>
            </a:extLst>
          </p:cNvPr>
          <p:cNvSpPr txBox="1"/>
          <p:nvPr/>
        </p:nvSpPr>
        <p:spPr>
          <a:xfrm>
            <a:off x="0" y="0"/>
            <a:ext cx="810705" cy="369332"/>
          </a:xfrm>
          <a:prstGeom prst="rect">
            <a:avLst/>
          </a:prstGeom>
          <a:noFill/>
        </p:spPr>
        <p:txBody>
          <a:bodyPr wrap="square" rtlCol="0">
            <a:spAutoFit/>
          </a:bodyPr>
          <a:lstStyle/>
          <a:p>
            <a:r>
              <a:rPr lang="en-US" altLang="zh-CN" dirty="0">
                <a:solidFill>
                  <a:srgbClr val="FF0000"/>
                </a:solidFill>
                <a:latin typeface="Arial" panose="020B0604020202020204" pitchFamily="34" charset="0"/>
                <a:cs typeface="Arial" panose="020B0604020202020204" pitchFamily="34" charset="0"/>
              </a:rPr>
              <a:t>BUT</a:t>
            </a:r>
            <a:endParaRPr lang="zh-CN" altLang="en-US"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2567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932B9A-142F-40D8-93A3-C5F8C286F261}"/>
              </a:ext>
            </a:extLst>
          </p:cNvPr>
          <p:cNvSpPr txBox="1"/>
          <p:nvPr/>
        </p:nvSpPr>
        <p:spPr>
          <a:xfrm>
            <a:off x="2271860" y="1818183"/>
            <a:ext cx="8012783" cy="286232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Lipinski's Rule of Five states that, in general, an orally active drug has:</a:t>
            </a:r>
          </a:p>
          <a:p>
            <a:pPr marL="285750" indent="-285750">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Not more than 5 hydrogen bond donors (nitrogen or oxygen atoms with one or more hydrogen atoms)</a:t>
            </a:r>
          </a:p>
          <a:p>
            <a:pPr marL="285750" indent="-285750">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Not more than 10 hydrogen bond acceptors (nitrogen or oxygen atoms)</a:t>
            </a:r>
          </a:p>
          <a:p>
            <a:pPr marL="285750" indent="-285750">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A molecular weight under 500 g/mol</a:t>
            </a:r>
          </a:p>
          <a:p>
            <a:pPr marL="285750" indent="-285750">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A partition coefficient log P less than 5</a:t>
            </a:r>
            <a:endParaRPr lang="zh-CN" altLang="en-US"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F115434F-96AF-4B63-B4F2-4D63EDAC64BE}"/>
              </a:ext>
            </a:extLst>
          </p:cNvPr>
          <p:cNvSpPr txBox="1"/>
          <p:nvPr/>
        </p:nvSpPr>
        <p:spPr>
          <a:xfrm>
            <a:off x="1572" y="6642556"/>
            <a:ext cx="6094428" cy="215444"/>
          </a:xfrm>
          <a:prstGeom prst="rect">
            <a:avLst/>
          </a:prstGeom>
          <a:noFill/>
        </p:spPr>
        <p:txBody>
          <a:bodyPr wrap="square">
            <a:spAutoFit/>
          </a:bodyPr>
          <a:lstStyle/>
          <a:p>
            <a:r>
              <a:rPr lang="en-US" altLang="zh-CN" sz="800" dirty="0"/>
              <a:t>http://scfbio-iitd.res.in/software/drugdesign/lipinski.jsp</a:t>
            </a:r>
            <a:endParaRPr lang="zh-CN" altLang="en-US" sz="800" dirty="0"/>
          </a:p>
        </p:txBody>
      </p:sp>
    </p:spTree>
    <p:extLst>
      <p:ext uri="{BB962C8B-B14F-4D97-AF65-F5344CB8AC3E}">
        <p14:creationId xmlns:p14="http://schemas.microsoft.com/office/powerpoint/2010/main" val="983636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A9C24C8-FEBD-4E5B-BBC1-711E3F5E0C4C}"/>
              </a:ext>
            </a:extLst>
          </p:cNvPr>
          <p:cNvSpPr txBox="1"/>
          <p:nvPr/>
        </p:nvSpPr>
        <p:spPr>
          <a:xfrm>
            <a:off x="0" y="0"/>
            <a:ext cx="5695950"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CCR5 is selected as the potential drug target</a:t>
            </a:r>
            <a:endParaRPr lang="zh-CN" altLang="en-US" dirty="0"/>
          </a:p>
        </p:txBody>
      </p:sp>
      <p:sp>
        <p:nvSpPr>
          <p:cNvPr id="8" name="文本框 7">
            <a:extLst>
              <a:ext uri="{FF2B5EF4-FFF2-40B4-BE49-F238E27FC236}">
                <a16:creationId xmlns:a16="http://schemas.microsoft.com/office/drawing/2014/main" id="{53EE4FDA-26E0-41DF-887E-5CDF6617499D}"/>
              </a:ext>
            </a:extLst>
          </p:cNvPr>
          <p:cNvSpPr txBox="1"/>
          <p:nvPr/>
        </p:nvSpPr>
        <p:spPr>
          <a:xfrm>
            <a:off x="0" y="671423"/>
            <a:ext cx="7379495" cy="523220"/>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Approximately 1% of north European </a:t>
            </a:r>
            <a:r>
              <a:rPr lang="en-US" altLang="zh-CN" sz="1400" dirty="0" err="1">
                <a:latin typeface="Arial" panose="020B0604020202020204" pitchFamily="34" charset="0"/>
                <a:cs typeface="Arial" panose="020B0604020202020204" pitchFamily="34" charset="0"/>
              </a:rPr>
              <a:t>Caucasiansi</a:t>
            </a:r>
            <a:r>
              <a:rPr lang="en-US" altLang="zh-CN" sz="1400" dirty="0">
                <a:latin typeface="Arial" panose="020B0604020202020204" pitchFamily="34" charset="0"/>
                <a:cs typeface="Arial" panose="020B0604020202020204" pitchFamily="34" charset="0"/>
              </a:rPr>
              <a:t> carry a homozygous 32 base-pair deletion in the gene encoding CCR5 (CCR5-</a:t>
            </a:r>
            <a:r>
              <a:rPr lang="el-GR" altLang="zh-CN" sz="1400" dirty="0">
                <a:latin typeface="Arial" panose="020B0604020202020204" pitchFamily="34" charset="0"/>
                <a:ea typeface="等线" panose="02010600030101010101" pitchFamily="2" charset="-122"/>
                <a:cs typeface="Arial" panose="020B0604020202020204" pitchFamily="34" charset="0"/>
              </a:rPr>
              <a:t>Δ</a:t>
            </a:r>
            <a:r>
              <a:rPr lang="en-US" altLang="zh-CN" sz="1400" dirty="0">
                <a:latin typeface="Arial" panose="020B0604020202020204" pitchFamily="34" charset="0"/>
                <a:cs typeface="Arial" panose="020B0604020202020204" pitchFamily="34" charset="0"/>
              </a:rPr>
              <a:t>32), resulting in the lack of functional CCR5.</a:t>
            </a:r>
            <a:endParaRPr lang="zh-CN" altLang="en-US" sz="1400" dirty="0">
              <a:latin typeface="Arial" panose="020B0604020202020204" pitchFamily="34" charset="0"/>
              <a:cs typeface="Arial" panose="020B0604020202020204" pitchFamily="34" charset="0"/>
            </a:endParaRPr>
          </a:p>
        </p:txBody>
      </p:sp>
      <p:cxnSp>
        <p:nvCxnSpPr>
          <p:cNvPr id="10" name="直接箭头连接符 9">
            <a:extLst>
              <a:ext uri="{FF2B5EF4-FFF2-40B4-BE49-F238E27FC236}">
                <a16:creationId xmlns:a16="http://schemas.microsoft.com/office/drawing/2014/main" id="{139BFDD0-CFE9-4F6E-A7F9-1BC57B63E169}"/>
              </a:ext>
            </a:extLst>
          </p:cNvPr>
          <p:cNvCxnSpPr>
            <a:stCxn id="8" idx="3"/>
          </p:cNvCxnSpPr>
          <p:nvPr/>
        </p:nvCxnSpPr>
        <p:spPr>
          <a:xfrm>
            <a:off x="7379495" y="933033"/>
            <a:ext cx="326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AE571A8-4542-48CB-9268-88B03C09B115}"/>
              </a:ext>
            </a:extLst>
          </p:cNvPr>
          <p:cNvSpPr txBox="1"/>
          <p:nvPr/>
        </p:nvSpPr>
        <p:spPr>
          <a:xfrm>
            <a:off x="7810500" y="748367"/>
            <a:ext cx="4133850"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Implies CCR5 is functionally redundant </a:t>
            </a:r>
            <a:endParaRPr lang="zh-CN" altLang="en-US"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6F5FF134-46DF-4313-9C4E-18C9C97805E3}"/>
              </a:ext>
            </a:extLst>
          </p:cNvPr>
          <p:cNvSpPr txBox="1"/>
          <p:nvPr/>
        </p:nvSpPr>
        <p:spPr>
          <a:xfrm>
            <a:off x="-1" y="1496734"/>
            <a:ext cx="7172325" cy="738664"/>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For people with this mutation, CCR5 (CCR5-</a:t>
            </a:r>
            <a:r>
              <a:rPr lang="el-GR" altLang="zh-CN" sz="1400" dirty="0">
                <a:latin typeface="Arial" panose="020B0604020202020204" pitchFamily="34" charset="0"/>
                <a:ea typeface="等线" panose="02010600030101010101" pitchFamily="2" charset="-122"/>
                <a:cs typeface="Arial" panose="020B0604020202020204" pitchFamily="34" charset="0"/>
              </a:rPr>
              <a:t>Δ</a:t>
            </a:r>
            <a:r>
              <a:rPr lang="en-US" altLang="zh-CN" sz="1400" dirty="0">
                <a:latin typeface="Arial" panose="020B0604020202020204" pitchFamily="34" charset="0"/>
                <a:cs typeface="Arial" panose="020B0604020202020204" pitchFamily="34" charset="0"/>
              </a:rPr>
              <a:t>32) blocked the entry of HIV, providing immunity to AIDS for homozygous carriers and greatly slowing progress of the disease in heterozygous carriers.</a:t>
            </a:r>
            <a:endParaRPr lang="zh-CN" altLang="en-US" sz="1400" dirty="0">
              <a:latin typeface="Arial" panose="020B0604020202020204" pitchFamily="34" charset="0"/>
              <a:cs typeface="Arial" panose="020B0604020202020204" pitchFamily="34" charset="0"/>
            </a:endParaRPr>
          </a:p>
        </p:txBody>
      </p:sp>
      <p:cxnSp>
        <p:nvCxnSpPr>
          <p:cNvPr id="16" name="直接箭头连接符 15">
            <a:extLst>
              <a:ext uri="{FF2B5EF4-FFF2-40B4-BE49-F238E27FC236}">
                <a16:creationId xmlns:a16="http://schemas.microsoft.com/office/drawing/2014/main" id="{C8704537-9C50-4ABE-8A12-1F97B1670B30}"/>
              </a:ext>
            </a:extLst>
          </p:cNvPr>
          <p:cNvCxnSpPr>
            <a:cxnSpLocks/>
          </p:cNvCxnSpPr>
          <p:nvPr/>
        </p:nvCxnSpPr>
        <p:spPr>
          <a:xfrm>
            <a:off x="7379495" y="1781175"/>
            <a:ext cx="326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B548FEE-330B-4A44-8D98-9FB67B960119}"/>
              </a:ext>
            </a:extLst>
          </p:cNvPr>
          <p:cNvSpPr txBox="1"/>
          <p:nvPr/>
        </p:nvSpPr>
        <p:spPr>
          <a:xfrm>
            <a:off x="7810500" y="1596512"/>
            <a:ext cx="2895600" cy="369325"/>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Block CCR5 stop the virus</a:t>
            </a:r>
            <a:endParaRPr lang="zh-CN" altLang="en-US"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9358B36F-B3D2-4A12-A2B9-6EDCBB885C0F}"/>
              </a:ext>
            </a:extLst>
          </p:cNvPr>
          <p:cNvSpPr txBox="1"/>
          <p:nvPr/>
        </p:nvSpPr>
        <p:spPr>
          <a:xfrm>
            <a:off x="0" y="6649520"/>
            <a:ext cx="6119812" cy="215444"/>
          </a:xfrm>
          <a:prstGeom prst="rect">
            <a:avLst/>
          </a:prstGeom>
          <a:noFill/>
        </p:spPr>
        <p:txBody>
          <a:bodyPr wrap="square">
            <a:spAutoFit/>
          </a:bodyPr>
          <a:lstStyle/>
          <a:p>
            <a:r>
              <a:rPr lang="en-US" altLang="zh-CN" sz="800" dirty="0"/>
              <a:t>https://creation.com/ccr5delta32-a-very-beneficial-mutation</a:t>
            </a:r>
            <a:endParaRPr lang="zh-CN" altLang="en-US" sz="800" dirty="0"/>
          </a:p>
        </p:txBody>
      </p:sp>
      <p:pic>
        <p:nvPicPr>
          <p:cNvPr id="21" name="图片 20">
            <a:extLst>
              <a:ext uri="{FF2B5EF4-FFF2-40B4-BE49-F238E27FC236}">
                <a16:creationId xmlns:a16="http://schemas.microsoft.com/office/drawing/2014/main" id="{9B710DDF-526F-4EE1-A0A5-3E7D447A2D68}"/>
              </a:ext>
            </a:extLst>
          </p:cNvPr>
          <p:cNvPicPr>
            <a:picLocks noChangeAspect="1"/>
          </p:cNvPicPr>
          <p:nvPr/>
        </p:nvPicPr>
        <p:blipFill>
          <a:blip r:embed="rId2"/>
          <a:stretch>
            <a:fillRect/>
          </a:stretch>
        </p:blipFill>
        <p:spPr>
          <a:xfrm>
            <a:off x="647700" y="2779840"/>
            <a:ext cx="2857500" cy="2828925"/>
          </a:xfrm>
          <a:prstGeom prst="rect">
            <a:avLst/>
          </a:prstGeom>
        </p:spPr>
      </p:pic>
      <p:sp>
        <p:nvSpPr>
          <p:cNvPr id="23" name="文本框 22">
            <a:extLst>
              <a:ext uri="{FF2B5EF4-FFF2-40B4-BE49-F238E27FC236}">
                <a16:creationId xmlns:a16="http://schemas.microsoft.com/office/drawing/2014/main" id="{B708859E-EFC3-4C4E-BEF8-3484F55140D7}"/>
              </a:ext>
            </a:extLst>
          </p:cNvPr>
          <p:cNvSpPr txBox="1"/>
          <p:nvPr/>
        </p:nvSpPr>
        <p:spPr>
          <a:xfrm>
            <a:off x="1185862" y="5608765"/>
            <a:ext cx="1874044" cy="584775"/>
          </a:xfrm>
          <a:prstGeom prst="rect">
            <a:avLst/>
          </a:prstGeom>
          <a:noFill/>
        </p:spPr>
        <p:txBody>
          <a:bodyPr wrap="square">
            <a:spAutoFit/>
          </a:bodyPr>
          <a:lstStyle/>
          <a:p>
            <a:r>
              <a:rPr lang="en-US" altLang="zh-CN" sz="1600" i="1" dirty="0">
                <a:latin typeface="Arial" panose="020B0604020202020204" pitchFamily="34" charset="0"/>
                <a:cs typeface="Arial" panose="020B0604020202020204" pitchFamily="34" charset="0"/>
              </a:rPr>
              <a:t>Yersinia pestis</a:t>
            </a:r>
          </a:p>
          <a:p>
            <a:r>
              <a:rPr lang="zh-CN" altLang="en-US" sz="1600" i="1" dirty="0">
                <a:latin typeface="Arial" panose="020B0604020202020204" pitchFamily="34" charset="0"/>
                <a:cs typeface="Arial" panose="020B0604020202020204" pitchFamily="34" charset="0"/>
              </a:rPr>
              <a:t>鼠疫杆菌</a:t>
            </a:r>
          </a:p>
        </p:txBody>
      </p:sp>
      <p:sp>
        <p:nvSpPr>
          <p:cNvPr id="25" name="文本框 24">
            <a:extLst>
              <a:ext uri="{FF2B5EF4-FFF2-40B4-BE49-F238E27FC236}">
                <a16:creationId xmlns:a16="http://schemas.microsoft.com/office/drawing/2014/main" id="{23BC2D18-021C-4844-B0FF-07C04CF35D90}"/>
              </a:ext>
            </a:extLst>
          </p:cNvPr>
          <p:cNvSpPr txBox="1"/>
          <p:nvPr/>
        </p:nvSpPr>
        <p:spPr>
          <a:xfrm>
            <a:off x="4225528" y="3796127"/>
            <a:ext cx="6960394" cy="923330"/>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Some researchers have proposed that the plague epidemics that repeatedly swept Europe during the Middle Ages were responsible for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mutation.</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4105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D399EF-3DB3-4837-9DD0-1AEBE48FA12A}"/>
              </a:ext>
            </a:extLst>
          </p:cNvPr>
          <p:cNvPicPr>
            <a:picLocks noChangeAspect="1"/>
          </p:cNvPicPr>
          <p:nvPr/>
        </p:nvPicPr>
        <p:blipFill>
          <a:blip r:embed="rId2"/>
          <a:stretch>
            <a:fillRect/>
          </a:stretch>
        </p:blipFill>
        <p:spPr>
          <a:xfrm>
            <a:off x="273377" y="2073014"/>
            <a:ext cx="5624047" cy="2034716"/>
          </a:xfrm>
          <a:prstGeom prst="rect">
            <a:avLst/>
          </a:prstGeom>
        </p:spPr>
      </p:pic>
      <p:pic>
        <p:nvPicPr>
          <p:cNvPr id="5" name="图片 4">
            <a:extLst>
              <a:ext uri="{FF2B5EF4-FFF2-40B4-BE49-F238E27FC236}">
                <a16:creationId xmlns:a16="http://schemas.microsoft.com/office/drawing/2014/main" id="{B9E7C016-858F-4C7D-B73B-79167758968B}"/>
              </a:ext>
            </a:extLst>
          </p:cNvPr>
          <p:cNvPicPr>
            <a:picLocks noChangeAspect="1"/>
          </p:cNvPicPr>
          <p:nvPr/>
        </p:nvPicPr>
        <p:blipFill>
          <a:blip r:embed="rId3"/>
          <a:stretch>
            <a:fillRect/>
          </a:stretch>
        </p:blipFill>
        <p:spPr>
          <a:xfrm>
            <a:off x="6096000" y="119011"/>
            <a:ext cx="5494496" cy="6393734"/>
          </a:xfrm>
          <a:prstGeom prst="rect">
            <a:avLst/>
          </a:prstGeom>
        </p:spPr>
      </p:pic>
    </p:spTree>
    <p:extLst>
      <p:ext uri="{BB962C8B-B14F-4D97-AF65-F5344CB8AC3E}">
        <p14:creationId xmlns:p14="http://schemas.microsoft.com/office/powerpoint/2010/main" val="722906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8691D29-0648-411C-B70F-531B75701BBC}"/>
              </a:ext>
            </a:extLst>
          </p:cNvPr>
          <p:cNvPicPr>
            <a:picLocks noChangeAspect="1"/>
          </p:cNvPicPr>
          <p:nvPr/>
        </p:nvPicPr>
        <p:blipFill>
          <a:blip r:embed="rId2"/>
          <a:stretch>
            <a:fillRect/>
          </a:stretch>
        </p:blipFill>
        <p:spPr>
          <a:xfrm>
            <a:off x="101995" y="2483917"/>
            <a:ext cx="5993719" cy="1890165"/>
          </a:xfrm>
          <a:prstGeom prst="rect">
            <a:avLst/>
          </a:prstGeom>
        </p:spPr>
      </p:pic>
      <p:pic>
        <p:nvPicPr>
          <p:cNvPr id="7" name="图片 6">
            <a:extLst>
              <a:ext uri="{FF2B5EF4-FFF2-40B4-BE49-F238E27FC236}">
                <a16:creationId xmlns:a16="http://schemas.microsoft.com/office/drawing/2014/main" id="{9AA8DDED-DC5A-4D0C-B73F-295F79BED890}"/>
              </a:ext>
            </a:extLst>
          </p:cNvPr>
          <p:cNvPicPr>
            <a:picLocks noChangeAspect="1"/>
          </p:cNvPicPr>
          <p:nvPr/>
        </p:nvPicPr>
        <p:blipFill>
          <a:blip r:embed="rId3"/>
          <a:stretch>
            <a:fillRect/>
          </a:stretch>
        </p:blipFill>
        <p:spPr>
          <a:xfrm>
            <a:off x="6095714" y="631596"/>
            <a:ext cx="6099120" cy="5740762"/>
          </a:xfrm>
          <a:prstGeom prst="rect">
            <a:avLst/>
          </a:prstGeom>
        </p:spPr>
      </p:pic>
      <p:cxnSp>
        <p:nvCxnSpPr>
          <p:cNvPr id="3" name="直接连接符 2">
            <a:extLst>
              <a:ext uri="{FF2B5EF4-FFF2-40B4-BE49-F238E27FC236}">
                <a16:creationId xmlns:a16="http://schemas.microsoft.com/office/drawing/2014/main" id="{C20FEFAC-A00F-4877-910A-9B0A69E6B3FA}"/>
              </a:ext>
            </a:extLst>
          </p:cNvPr>
          <p:cNvCxnSpPr/>
          <p:nvPr/>
        </p:nvCxnSpPr>
        <p:spPr>
          <a:xfrm>
            <a:off x="9841584" y="5184742"/>
            <a:ext cx="4147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C38A49D3-67BC-4E6E-8FED-9C99F88E689F}"/>
              </a:ext>
            </a:extLst>
          </p:cNvPr>
          <p:cNvCxnSpPr/>
          <p:nvPr/>
        </p:nvCxnSpPr>
        <p:spPr>
          <a:xfrm flipH="1">
            <a:off x="5656082" y="5307291"/>
            <a:ext cx="4364611" cy="678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E52BD467-85CC-45C0-A249-1C74C224737A}"/>
              </a:ext>
            </a:extLst>
          </p:cNvPr>
          <p:cNvSpPr txBox="1"/>
          <p:nvPr/>
        </p:nvSpPr>
        <p:spPr>
          <a:xfrm>
            <a:off x="1470582" y="5801355"/>
            <a:ext cx="4534292" cy="369332"/>
          </a:xfrm>
          <a:prstGeom prst="rect">
            <a:avLst/>
          </a:prstGeom>
          <a:noFill/>
        </p:spPr>
        <p:txBody>
          <a:bodyPr wrap="square" rtlCol="0">
            <a:spAutoFit/>
          </a:bodyPr>
          <a:lstStyle/>
          <a:p>
            <a:r>
              <a:rPr lang="en-US" altLang="zh-CN" dirty="0">
                <a:solidFill>
                  <a:srgbClr val="FF0000"/>
                </a:solidFill>
                <a:latin typeface="Arial" panose="020B0604020202020204" pitchFamily="34" charset="0"/>
                <a:cs typeface="Arial" panose="020B0604020202020204" pitchFamily="34" charset="0"/>
              </a:rPr>
              <a:t>Dangerous, how to solve this problem?</a:t>
            </a:r>
            <a:endParaRPr lang="zh-CN" altLang="en-US"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4904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48C20D21-0C95-47C2-9AB1-AE02D7600FEF}"/>
              </a:ext>
            </a:extLst>
          </p:cNvPr>
          <p:cNvGraphicFramePr>
            <a:graphicFrameLocks noChangeAspect="1"/>
          </p:cNvGraphicFramePr>
          <p:nvPr>
            <p:extLst>
              <p:ext uri="{D42A27DB-BD31-4B8C-83A1-F6EECF244321}">
                <p14:modId xmlns:p14="http://schemas.microsoft.com/office/powerpoint/2010/main" val="2315086963"/>
              </p:ext>
            </p:extLst>
          </p:nvPr>
        </p:nvGraphicFramePr>
        <p:xfrm>
          <a:off x="1225484" y="2483181"/>
          <a:ext cx="2374409" cy="1584502"/>
        </p:xfrm>
        <a:graphic>
          <a:graphicData uri="http://schemas.openxmlformats.org/presentationml/2006/ole">
            <mc:AlternateContent xmlns:mc="http://schemas.openxmlformats.org/markup-compatibility/2006">
              <mc:Choice xmlns:v="urn:schemas-microsoft-com:vml" Requires="v">
                <p:oleObj name="CS ChemDraw Drawing" r:id="rId2" imgW="1607643" imgH="1072833" progId="ChemDraw.Document.6.0">
                  <p:embed/>
                </p:oleObj>
              </mc:Choice>
              <mc:Fallback>
                <p:oleObj name="CS ChemDraw Drawing" r:id="rId2" imgW="1607643" imgH="1072833" progId="ChemDraw.Document.6.0">
                  <p:embed/>
                  <p:pic>
                    <p:nvPicPr>
                      <p:cNvPr id="0" name=""/>
                      <p:cNvPicPr/>
                      <p:nvPr/>
                    </p:nvPicPr>
                    <p:blipFill>
                      <a:blip r:embed="rId3"/>
                      <a:stretch>
                        <a:fillRect/>
                      </a:stretch>
                    </p:blipFill>
                    <p:spPr>
                      <a:xfrm>
                        <a:off x="1225484" y="2483181"/>
                        <a:ext cx="2374409" cy="1584502"/>
                      </a:xfrm>
                      <a:prstGeom prst="rect">
                        <a:avLst/>
                      </a:prstGeom>
                    </p:spPr>
                  </p:pic>
                </p:oleObj>
              </mc:Fallback>
            </mc:AlternateContent>
          </a:graphicData>
        </a:graphic>
      </p:graphicFrame>
      <p:pic>
        <p:nvPicPr>
          <p:cNvPr id="4" name="图片 3">
            <a:extLst>
              <a:ext uri="{FF2B5EF4-FFF2-40B4-BE49-F238E27FC236}">
                <a16:creationId xmlns:a16="http://schemas.microsoft.com/office/drawing/2014/main" id="{5F9C68FB-666A-4957-A1D3-E247B1251EC8}"/>
              </a:ext>
            </a:extLst>
          </p:cNvPr>
          <p:cNvPicPr>
            <a:picLocks noChangeAspect="1"/>
          </p:cNvPicPr>
          <p:nvPr/>
        </p:nvPicPr>
        <p:blipFill>
          <a:blip r:embed="rId4"/>
          <a:stretch>
            <a:fillRect/>
          </a:stretch>
        </p:blipFill>
        <p:spPr>
          <a:xfrm>
            <a:off x="4673926" y="1268543"/>
            <a:ext cx="6820491" cy="4320914"/>
          </a:xfrm>
          <a:prstGeom prst="rect">
            <a:avLst/>
          </a:prstGeom>
        </p:spPr>
      </p:pic>
      <p:cxnSp>
        <p:nvCxnSpPr>
          <p:cNvPr id="5" name="直接箭头连接符 4">
            <a:extLst>
              <a:ext uri="{FF2B5EF4-FFF2-40B4-BE49-F238E27FC236}">
                <a16:creationId xmlns:a16="http://schemas.microsoft.com/office/drawing/2014/main" id="{1914C385-E201-4866-919D-333E8BC6E23E}"/>
              </a:ext>
            </a:extLst>
          </p:cNvPr>
          <p:cNvCxnSpPr/>
          <p:nvPr/>
        </p:nvCxnSpPr>
        <p:spPr>
          <a:xfrm>
            <a:off x="9888718" y="2196445"/>
            <a:ext cx="0" cy="248867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矩形: 圆角 6">
            <a:extLst>
              <a:ext uri="{FF2B5EF4-FFF2-40B4-BE49-F238E27FC236}">
                <a16:creationId xmlns:a16="http://schemas.microsoft.com/office/drawing/2014/main" id="{5257F85A-0498-4E14-8828-4563E6AF56DA}"/>
              </a:ext>
            </a:extLst>
          </p:cNvPr>
          <p:cNvSpPr/>
          <p:nvPr/>
        </p:nvSpPr>
        <p:spPr>
          <a:xfrm>
            <a:off x="10011265" y="4402318"/>
            <a:ext cx="245093" cy="17910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52</a:t>
            </a:r>
            <a:endParaRPr lang="zh-CN" altLang="en-US" dirty="0"/>
          </a:p>
        </p:txBody>
      </p:sp>
      <p:sp>
        <p:nvSpPr>
          <p:cNvPr id="8" name="文本框 7">
            <a:extLst>
              <a:ext uri="{FF2B5EF4-FFF2-40B4-BE49-F238E27FC236}">
                <a16:creationId xmlns:a16="http://schemas.microsoft.com/office/drawing/2014/main" id="{1E79C446-EEF2-455A-B1E5-1593D7DD185B}"/>
              </a:ext>
            </a:extLst>
          </p:cNvPr>
          <p:cNvSpPr txBox="1"/>
          <p:nvPr/>
        </p:nvSpPr>
        <p:spPr>
          <a:xfrm>
            <a:off x="9935849" y="4342136"/>
            <a:ext cx="452487" cy="276999"/>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51</a:t>
            </a:r>
            <a:endParaRPr lang="zh-CN" altLang="en-US" sz="1200" b="1"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91F1E02C-8C5E-4401-99CA-FCC807444533}"/>
              </a:ext>
            </a:extLst>
          </p:cNvPr>
          <p:cNvSpPr txBox="1"/>
          <p:nvPr/>
        </p:nvSpPr>
        <p:spPr>
          <a:xfrm>
            <a:off x="1572" y="6642556"/>
            <a:ext cx="6094428" cy="215444"/>
          </a:xfrm>
          <a:prstGeom prst="rect">
            <a:avLst/>
          </a:prstGeom>
          <a:noFill/>
        </p:spPr>
        <p:txBody>
          <a:bodyPr wrap="square">
            <a:spAutoFit/>
          </a:bodyPr>
          <a:lstStyle/>
          <a:p>
            <a:r>
              <a:rPr lang="en-US" altLang="zh-CN" sz="800" dirty="0"/>
              <a:t>https://www.sciencedirect.com/science/article/pii/S0079646805430076</a:t>
            </a:r>
            <a:endParaRPr lang="zh-CN" altLang="en-US" sz="800" dirty="0"/>
          </a:p>
        </p:txBody>
      </p:sp>
    </p:spTree>
    <p:extLst>
      <p:ext uri="{BB962C8B-B14F-4D97-AF65-F5344CB8AC3E}">
        <p14:creationId xmlns:p14="http://schemas.microsoft.com/office/powerpoint/2010/main" val="2330520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48C20D21-0C95-47C2-9AB1-AE02D7600FEF}"/>
              </a:ext>
            </a:extLst>
          </p:cNvPr>
          <p:cNvGraphicFramePr>
            <a:graphicFrameLocks noChangeAspect="1"/>
          </p:cNvGraphicFramePr>
          <p:nvPr/>
        </p:nvGraphicFramePr>
        <p:xfrm>
          <a:off x="1225484" y="2483181"/>
          <a:ext cx="2374409" cy="1584502"/>
        </p:xfrm>
        <a:graphic>
          <a:graphicData uri="http://schemas.openxmlformats.org/presentationml/2006/ole">
            <mc:AlternateContent xmlns:mc="http://schemas.openxmlformats.org/markup-compatibility/2006">
              <mc:Choice xmlns:v="urn:schemas-microsoft-com:vml" Requires="v">
                <p:oleObj name="CS ChemDraw Drawing" r:id="rId2" imgW="1607643" imgH="1072833" progId="ChemDraw.Document.6.0">
                  <p:embed/>
                </p:oleObj>
              </mc:Choice>
              <mc:Fallback>
                <p:oleObj name="CS ChemDraw Drawing" r:id="rId2" imgW="1607643" imgH="1072833" progId="ChemDraw.Document.6.0">
                  <p:embed/>
                  <p:pic>
                    <p:nvPicPr>
                      <p:cNvPr id="2" name="对象 1">
                        <a:extLst>
                          <a:ext uri="{FF2B5EF4-FFF2-40B4-BE49-F238E27FC236}">
                            <a16:creationId xmlns:a16="http://schemas.microsoft.com/office/drawing/2014/main" id="{48C20D21-0C95-47C2-9AB1-AE02D7600FEF}"/>
                          </a:ext>
                        </a:extLst>
                      </p:cNvPr>
                      <p:cNvPicPr/>
                      <p:nvPr/>
                    </p:nvPicPr>
                    <p:blipFill>
                      <a:blip r:embed="rId3"/>
                      <a:stretch>
                        <a:fillRect/>
                      </a:stretch>
                    </p:blipFill>
                    <p:spPr>
                      <a:xfrm>
                        <a:off x="1225484" y="2483181"/>
                        <a:ext cx="2374409" cy="1584502"/>
                      </a:xfrm>
                      <a:prstGeom prst="rect">
                        <a:avLst/>
                      </a:prstGeom>
                    </p:spPr>
                  </p:pic>
                </p:oleObj>
              </mc:Fallback>
            </mc:AlternateContent>
          </a:graphicData>
        </a:graphic>
      </p:graphicFrame>
      <p:pic>
        <p:nvPicPr>
          <p:cNvPr id="4" name="图片 3">
            <a:extLst>
              <a:ext uri="{FF2B5EF4-FFF2-40B4-BE49-F238E27FC236}">
                <a16:creationId xmlns:a16="http://schemas.microsoft.com/office/drawing/2014/main" id="{5F9C68FB-666A-4957-A1D3-E247B1251EC8}"/>
              </a:ext>
            </a:extLst>
          </p:cNvPr>
          <p:cNvPicPr>
            <a:picLocks noChangeAspect="1"/>
          </p:cNvPicPr>
          <p:nvPr/>
        </p:nvPicPr>
        <p:blipFill>
          <a:blip r:embed="rId4"/>
          <a:stretch>
            <a:fillRect/>
          </a:stretch>
        </p:blipFill>
        <p:spPr>
          <a:xfrm>
            <a:off x="4673926" y="1268543"/>
            <a:ext cx="6820491" cy="4320914"/>
          </a:xfrm>
          <a:prstGeom prst="rect">
            <a:avLst/>
          </a:prstGeom>
        </p:spPr>
      </p:pic>
      <p:sp>
        <p:nvSpPr>
          <p:cNvPr id="6" name="文本框 5">
            <a:extLst>
              <a:ext uri="{FF2B5EF4-FFF2-40B4-BE49-F238E27FC236}">
                <a16:creationId xmlns:a16="http://schemas.microsoft.com/office/drawing/2014/main" id="{D8F45C59-83BB-4FFB-B2D3-7633044CCE85}"/>
              </a:ext>
            </a:extLst>
          </p:cNvPr>
          <p:cNvSpPr txBox="1"/>
          <p:nvPr/>
        </p:nvSpPr>
        <p:spPr>
          <a:xfrm>
            <a:off x="509047" y="5695378"/>
            <a:ext cx="11434713" cy="646331"/>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Compound 29 passed into development at the end of 2000. This was the culmination of about 2.5 years work and almost 1000 analogues.</a:t>
            </a:r>
            <a:endParaRPr lang="zh-CN" altLang="en-US" dirty="0">
              <a:latin typeface="Arial" panose="020B0604020202020204" pitchFamily="34" charset="0"/>
              <a:cs typeface="Arial" panose="020B0604020202020204" pitchFamily="34" charset="0"/>
            </a:endParaRPr>
          </a:p>
        </p:txBody>
      </p:sp>
      <p:sp>
        <p:nvSpPr>
          <p:cNvPr id="8" name="矩形: 圆角 7">
            <a:extLst>
              <a:ext uri="{FF2B5EF4-FFF2-40B4-BE49-F238E27FC236}">
                <a16:creationId xmlns:a16="http://schemas.microsoft.com/office/drawing/2014/main" id="{A0949267-FFCE-4A3B-8FB1-3118316D780C}"/>
              </a:ext>
            </a:extLst>
          </p:cNvPr>
          <p:cNvSpPr/>
          <p:nvPr/>
        </p:nvSpPr>
        <p:spPr>
          <a:xfrm>
            <a:off x="10011265" y="4402318"/>
            <a:ext cx="245093" cy="17910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52</a:t>
            </a:r>
            <a:endParaRPr lang="zh-CN" altLang="en-US" dirty="0"/>
          </a:p>
        </p:txBody>
      </p:sp>
      <p:sp>
        <p:nvSpPr>
          <p:cNvPr id="9" name="文本框 8">
            <a:extLst>
              <a:ext uri="{FF2B5EF4-FFF2-40B4-BE49-F238E27FC236}">
                <a16:creationId xmlns:a16="http://schemas.microsoft.com/office/drawing/2014/main" id="{C6C534D7-B944-4FA5-B37F-BF11FE8C7F8C}"/>
              </a:ext>
            </a:extLst>
          </p:cNvPr>
          <p:cNvSpPr txBox="1"/>
          <p:nvPr/>
        </p:nvSpPr>
        <p:spPr>
          <a:xfrm>
            <a:off x="9935849" y="4342136"/>
            <a:ext cx="452487" cy="276999"/>
          </a:xfrm>
          <a:prstGeom prst="rect">
            <a:avLst/>
          </a:prstGeom>
          <a:noFill/>
        </p:spPr>
        <p:txBody>
          <a:bodyPr wrap="square" rtlCol="0">
            <a:spAutoFit/>
          </a:bodyPr>
          <a:lstStyle/>
          <a:p>
            <a:r>
              <a:rPr lang="en-US" altLang="zh-CN" sz="1200" b="1" dirty="0">
                <a:latin typeface="Arial" panose="020B0604020202020204" pitchFamily="34" charset="0"/>
                <a:cs typeface="Arial" panose="020B0604020202020204" pitchFamily="34" charset="0"/>
              </a:rPr>
              <a:t>51</a:t>
            </a:r>
            <a:endParaRPr lang="zh-CN" alt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5475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380F15CF-0A0F-4406-96F3-9D3B42E9992F}"/>
              </a:ext>
            </a:extLst>
          </p:cNvPr>
          <p:cNvGraphicFramePr>
            <a:graphicFrameLocks noChangeAspect="1"/>
          </p:cNvGraphicFramePr>
          <p:nvPr>
            <p:extLst>
              <p:ext uri="{D42A27DB-BD31-4B8C-83A1-F6EECF244321}">
                <p14:modId xmlns:p14="http://schemas.microsoft.com/office/powerpoint/2010/main" val="124369356"/>
              </p:ext>
            </p:extLst>
          </p:nvPr>
        </p:nvGraphicFramePr>
        <p:xfrm>
          <a:off x="885609" y="3457280"/>
          <a:ext cx="4607585" cy="2361431"/>
        </p:xfrm>
        <a:graphic>
          <a:graphicData uri="http://schemas.openxmlformats.org/presentationml/2006/ole">
            <mc:AlternateContent xmlns:mc="http://schemas.openxmlformats.org/markup-compatibility/2006">
              <mc:Choice xmlns:v="urn:schemas-microsoft-com:vml" Requires="v">
                <p:oleObj name="CS ChemDraw Drawing" r:id="rId2" imgW="2093763" imgH="1072833" progId="ChemDraw.Document.6.0">
                  <p:embed/>
                </p:oleObj>
              </mc:Choice>
              <mc:Fallback>
                <p:oleObj name="CS ChemDraw Drawing" r:id="rId2" imgW="2093763" imgH="1072833" progId="ChemDraw.Document.6.0">
                  <p:embed/>
                  <p:pic>
                    <p:nvPicPr>
                      <p:cNvPr id="0" name=""/>
                      <p:cNvPicPr/>
                      <p:nvPr/>
                    </p:nvPicPr>
                    <p:blipFill>
                      <a:blip r:embed="rId3"/>
                      <a:stretch>
                        <a:fillRect/>
                      </a:stretch>
                    </p:blipFill>
                    <p:spPr>
                      <a:xfrm>
                        <a:off x="885609" y="3457280"/>
                        <a:ext cx="4607585" cy="2361431"/>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ED59BFE9-23C4-46B0-B77F-C95897E24DFA}"/>
              </a:ext>
            </a:extLst>
          </p:cNvPr>
          <p:cNvSpPr txBox="1"/>
          <p:nvPr/>
        </p:nvSpPr>
        <p:spPr>
          <a:xfrm>
            <a:off x="2827256" y="5987533"/>
            <a:ext cx="1326822"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Maraviroc</a:t>
            </a:r>
            <a:endParaRPr lang="zh-CN" altLang="en-US" dirty="0">
              <a:latin typeface="Arial" panose="020B0604020202020204" pitchFamily="34" charset="0"/>
              <a:cs typeface="Arial" panose="020B0604020202020204" pitchFamily="34" charset="0"/>
            </a:endParaRPr>
          </a:p>
        </p:txBody>
      </p:sp>
      <p:graphicFrame>
        <p:nvGraphicFramePr>
          <p:cNvPr id="5" name="对象 4">
            <a:extLst>
              <a:ext uri="{FF2B5EF4-FFF2-40B4-BE49-F238E27FC236}">
                <a16:creationId xmlns:a16="http://schemas.microsoft.com/office/drawing/2014/main" id="{2D214EF0-4280-4009-874D-66EA105DB761}"/>
              </a:ext>
            </a:extLst>
          </p:cNvPr>
          <p:cNvGraphicFramePr>
            <a:graphicFrameLocks noChangeAspect="1"/>
          </p:cNvGraphicFramePr>
          <p:nvPr>
            <p:extLst>
              <p:ext uri="{D42A27DB-BD31-4B8C-83A1-F6EECF244321}">
                <p14:modId xmlns:p14="http://schemas.microsoft.com/office/powerpoint/2010/main" val="2290480084"/>
              </p:ext>
            </p:extLst>
          </p:nvPr>
        </p:nvGraphicFramePr>
        <p:xfrm>
          <a:off x="1294396" y="557695"/>
          <a:ext cx="3790012" cy="1923973"/>
        </p:xfrm>
        <a:graphic>
          <a:graphicData uri="http://schemas.openxmlformats.org/presentationml/2006/ole">
            <mc:AlternateContent xmlns:mc="http://schemas.openxmlformats.org/markup-compatibility/2006">
              <mc:Choice xmlns:v="urn:schemas-microsoft-com:vml" Requires="v">
                <p:oleObj name="CS ChemDraw Drawing" r:id="rId4" imgW="1973403" imgH="1002476" progId="ChemDraw.Document.6.0">
                  <p:embed/>
                </p:oleObj>
              </mc:Choice>
              <mc:Fallback>
                <p:oleObj name="CS ChemDraw Drawing" r:id="rId4" imgW="1973403" imgH="1002476" progId="ChemDraw.Document.6.0">
                  <p:embed/>
                  <p:pic>
                    <p:nvPicPr>
                      <p:cNvPr id="2" name="对象 1">
                        <a:extLst>
                          <a:ext uri="{FF2B5EF4-FFF2-40B4-BE49-F238E27FC236}">
                            <a16:creationId xmlns:a16="http://schemas.microsoft.com/office/drawing/2014/main" id="{ED07FF0E-491E-4928-8596-FDE5984D24BA}"/>
                          </a:ext>
                        </a:extLst>
                      </p:cNvPr>
                      <p:cNvPicPr/>
                      <p:nvPr/>
                    </p:nvPicPr>
                    <p:blipFill>
                      <a:blip r:embed="rId5"/>
                      <a:stretch>
                        <a:fillRect/>
                      </a:stretch>
                    </p:blipFill>
                    <p:spPr>
                      <a:xfrm>
                        <a:off x="1294396" y="557695"/>
                        <a:ext cx="3790012" cy="1923973"/>
                      </a:xfrm>
                      <a:prstGeom prst="rect">
                        <a:avLst/>
                      </a:prstGeom>
                    </p:spPr>
                  </p:pic>
                </p:oleObj>
              </mc:Fallback>
            </mc:AlternateContent>
          </a:graphicData>
        </a:graphic>
      </p:graphicFrame>
      <p:cxnSp>
        <p:nvCxnSpPr>
          <p:cNvPr id="7" name="直接箭头连接符 6">
            <a:extLst>
              <a:ext uri="{FF2B5EF4-FFF2-40B4-BE49-F238E27FC236}">
                <a16:creationId xmlns:a16="http://schemas.microsoft.com/office/drawing/2014/main" id="{C323D79E-CDF3-4A15-8331-3F21EF5E3EB4}"/>
              </a:ext>
            </a:extLst>
          </p:cNvPr>
          <p:cNvCxnSpPr/>
          <p:nvPr/>
        </p:nvCxnSpPr>
        <p:spPr>
          <a:xfrm>
            <a:off x="3333946" y="2366127"/>
            <a:ext cx="0" cy="1272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769DE21-530E-4947-8B18-94A249C6328F}"/>
              </a:ext>
            </a:extLst>
          </p:cNvPr>
          <p:cNvSpPr txBox="1"/>
          <p:nvPr/>
        </p:nvSpPr>
        <p:spPr>
          <a:xfrm>
            <a:off x="7005689" y="2540771"/>
            <a:ext cx="3704732"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What has been done?</a:t>
            </a:r>
          </a:p>
          <a:p>
            <a:pPr marL="285750" indent="-285750">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Why?</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9044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6000104-FADA-4880-91A4-81780CE7206C}"/>
              </a:ext>
            </a:extLst>
          </p:cNvPr>
          <p:cNvSpPr txBox="1"/>
          <p:nvPr/>
        </p:nvSpPr>
        <p:spPr>
          <a:xfrm>
            <a:off x="0" y="0"/>
            <a:ext cx="1263191" cy="369332"/>
          </a:xfrm>
          <a:prstGeom prst="rect">
            <a:avLst/>
          </a:prstGeom>
          <a:noFill/>
        </p:spPr>
        <p:txBody>
          <a:bodyPr wrap="square" rtlCol="0">
            <a:spAutoFit/>
          </a:bodyPr>
          <a:lstStyle/>
          <a:p>
            <a:r>
              <a:rPr lang="en-US" altLang="zh-CN" b="1" dirty="0"/>
              <a:t>Question</a:t>
            </a:r>
            <a:endParaRPr lang="zh-CN" altLang="en-US" b="1" dirty="0"/>
          </a:p>
        </p:txBody>
      </p:sp>
      <p:sp>
        <p:nvSpPr>
          <p:cNvPr id="5" name="文本框 4">
            <a:extLst>
              <a:ext uri="{FF2B5EF4-FFF2-40B4-BE49-F238E27FC236}">
                <a16:creationId xmlns:a16="http://schemas.microsoft.com/office/drawing/2014/main" id="{C1699168-D123-4A4F-BB82-2D9B6C8C520A}"/>
              </a:ext>
            </a:extLst>
          </p:cNvPr>
          <p:cNvSpPr txBox="1"/>
          <p:nvPr/>
        </p:nvSpPr>
        <p:spPr>
          <a:xfrm>
            <a:off x="3343373" y="3059668"/>
            <a:ext cx="5505254"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Any idea about how to accelerate this procedure?</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1937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0D970B-78DA-4B34-92F3-14ADF8141A4B}"/>
              </a:ext>
            </a:extLst>
          </p:cNvPr>
          <p:cNvSpPr txBox="1"/>
          <p:nvPr/>
        </p:nvSpPr>
        <p:spPr>
          <a:xfrm>
            <a:off x="0" y="0"/>
            <a:ext cx="5740924"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Main References</a:t>
            </a:r>
            <a:endParaRPr lang="zh-CN" altLang="en-US"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CD60718A-08B0-4B30-9051-2CD1A1F3C2D7}"/>
              </a:ext>
            </a:extLst>
          </p:cNvPr>
          <p:cNvSpPr txBox="1"/>
          <p:nvPr/>
        </p:nvSpPr>
        <p:spPr>
          <a:xfrm>
            <a:off x="838984" y="1742396"/>
            <a:ext cx="10878533" cy="646331"/>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[1] Wood, A. , and  D. </a:t>
            </a:r>
            <a:r>
              <a:rPr lang="en-US" altLang="zh-CN" dirty="0" err="1">
                <a:latin typeface="Arial" panose="020B0604020202020204" pitchFamily="34" charset="0"/>
                <a:cs typeface="Arial" panose="020B0604020202020204" pitchFamily="34" charset="0"/>
              </a:rPr>
              <a:t>Armour</a:t>
            </a:r>
            <a:r>
              <a:rPr lang="en-US" altLang="zh-CN" dirty="0">
                <a:latin typeface="Arial" panose="020B0604020202020204" pitchFamily="34" charset="0"/>
                <a:cs typeface="Arial" panose="020B0604020202020204" pitchFamily="34" charset="0"/>
              </a:rPr>
              <a:t> . "The discovery of the CCR5 receptor antagonist, UK-427,857, a new agent for the treatment of HIV infection and AIDS." Progress in Medicinal Chemistry 43.43(2005):239-271.</a:t>
            </a:r>
            <a:endParaRPr lang="zh-CN" altLang="en-US"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C9DB4DDD-D285-4D14-B6BD-550D424FD524}"/>
              </a:ext>
            </a:extLst>
          </p:cNvPr>
          <p:cNvSpPr txBox="1"/>
          <p:nvPr/>
        </p:nvSpPr>
        <p:spPr>
          <a:xfrm>
            <a:off x="838983" y="3618331"/>
            <a:ext cx="10878533" cy="646331"/>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[2] Barber, C. , and  D. </a:t>
            </a:r>
            <a:r>
              <a:rPr lang="en-US" altLang="zh-CN" dirty="0" err="1">
                <a:latin typeface="Arial" panose="020B0604020202020204" pitchFamily="34" charset="0"/>
                <a:cs typeface="Arial" panose="020B0604020202020204" pitchFamily="34" charset="0"/>
              </a:rPr>
              <a:t>Pryde</a:t>
            </a:r>
            <a:r>
              <a:rPr lang="en-US" altLang="zh-CN" dirty="0">
                <a:latin typeface="Arial" panose="020B0604020202020204" pitchFamily="34" charset="0"/>
                <a:cs typeface="Arial" panose="020B0604020202020204" pitchFamily="34" charset="0"/>
              </a:rPr>
              <a:t> . "Chapter 9:From HTS to Market: the Discovery and Development of Maraviroc, a CCR5 Antagonist for the Treatment of HIV." </a:t>
            </a:r>
            <a:r>
              <a:rPr lang="en-US" altLang="zh-CN" dirty="0" err="1">
                <a:latin typeface="Arial" panose="020B0604020202020204" pitchFamily="34" charset="0"/>
                <a:cs typeface="Arial" panose="020B0604020202020204" pitchFamily="34" charset="0"/>
              </a:rPr>
              <a:t>Plos</a:t>
            </a:r>
            <a:r>
              <a:rPr lang="en-US" altLang="zh-CN" dirty="0">
                <a:latin typeface="Arial" panose="020B0604020202020204" pitchFamily="34" charset="0"/>
                <a:cs typeface="Arial" panose="020B0604020202020204" pitchFamily="34" charset="0"/>
              </a:rPr>
              <a:t> One 6.9(2010):e25581-e25581.</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02710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41B4FCF-4B82-4141-9121-FBE3717868DB}"/>
              </a:ext>
            </a:extLst>
          </p:cNvPr>
          <p:cNvSpPr txBox="1"/>
          <p:nvPr/>
        </p:nvSpPr>
        <p:spPr>
          <a:xfrm>
            <a:off x="5364300" y="3059668"/>
            <a:ext cx="2290714"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AI-aided drug</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8561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941640E-2966-4296-AC45-80CA6266C4C0}"/>
              </a:ext>
            </a:extLst>
          </p:cNvPr>
          <p:cNvPicPr>
            <a:picLocks noChangeAspect="1"/>
          </p:cNvPicPr>
          <p:nvPr/>
        </p:nvPicPr>
        <p:blipFill>
          <a:blip r:embed="rId2"/>
          <a:stretch>
            <a:fillRect/>
          </a:stretch>
        </p:blipFill>
        <p:spPr>
          <a:xfrm>
            <a:off x="0" y="3320135"/>
            <a:ext cx="5745978" cy="1539373"/>
          </a:xfrm>
          <a:prstGeom prst="rect">
            <a:avLst/>
          </a:prstGeom>
        </p:spPr>
      </p:pic>
      <p:pic>
        <p:nvPicPr>
          <p:cNvPr id="5" name="图片 4">
            <a:extLst>
              <a:ext uri="{FF2B5EF4-FFF2-40B4-BE49-F238E27FC236}">
                <a16:creationId xmlns:a16="http://schemas.microsoft.com/office/drawing/2014/main" id="{78E3FB31-295E-474C-9950-E9626DE28148}"/>
              </a:ext>
            </a:extLst>
          </p:cNvPr>
          <p:cNvPicPr>
            <a:picLocks noChangeAspect="1"/>
          </p:cNvPicPr>
          <p:nvPr/>
        </p:nvPicPr>
        <p:blipFill>
          <a:blip r:embed="rId3"/>
          <a:stretch>
            <a:fillRect/>
          </a:stretch>
        </p:blipFill>
        <p:spPr>
          <a:xfrm>
            <a:off x="0" y="0"/>
            <a:ext cx="8154107" cy="2065199"/>
          </a:xfrm>
          <a:prstGeom prst="rect">
            <a:avLst/>
          </a:prstGeom>
        </p:spPr>
      </p:pic>
      <p:pic>
        <p:nvPicPr>
          <p:cNvPr id="8" name="图片 7">
            <a:extLst>
              <a:ext uri="{FF2B5EF4-FFF2-40B4-BE49-F238E27FC236}">
                <a16:creationId xmlns:a16="http://schemas.microsoft.com/office/drawing/2014/main" id="{B1011093-0F06-40CA-8F73-0638B3A6C22D}"/>
              </a:ext>
            </a:extLst>
          </p:cNvPr>
          <p:cNvPicPr>
            <a:picLocks noChangeAspect="1"/>
          </p:cNvPicPr>
          <p:nvPr/>
        </p:nvPicPr>
        <p:blipFill>
          <a:blip r:embed="rId4"/>
          <a:stretch>
            <a:fillRect/>
          </a:stretch>
        </p:blipFill>
        <p:spPr>
          <a:xfrm>
            <a:off x="1148205" y="1530396"/>
            <a:ext cx="8215072" cy="1737511"/>
          </a:xfrm>
          <a:prstGeom prst="rect">
            <a:avLst/>
          </a:prstGeom>
        </p:spPr>
      </p:pic>
      <p:pic>
        <p:nvPicPr>
          <p:cNvPr id="12" name="图片 11">
            <a:extLst>
              <a:ext uri="{FF2B5EF4-FFF2-40B4-BE49-F238E27FC236}">
                <a16:creationId xmlns:a16="http://schemas.microsoft.com/office/drawing/2014/main" id="{1BC98781-85E0-4585-92A8-A6D9F7214A16}"/>
              </a:ext>
            </a:extLst>
          </p:cNvPr>
          <p:cNvPicPr>
            <a:picLocks noChangeAspect="1"/>
          </p:cNvPicPr>
          <p:nvPr/>
        </p:nvPicPr>
        <p:blipFill>
          <a:blip r:embed="rId5"/>
          <a:stretch>
            <a:fillRect/>
          </a:stretch>
        </p:blipFill>
        <p:spPr>
          <a:xfrm>
            <a:off x="5486401" y="2464986"/>
            <a:ext cx="6645216" cy="1928027"/>
          </a:xfrm>
          <a:prstGeom prst="rect">
            <a:avLst/>
          </a:prstGeom>
        </p:spPr>
      </p:pic>
      <p:pic>
        <p:nvPicPr>
          <p:cNvPr id="14" name="图片 13">
            <a:extLst>
              <a:ext uri="{FF2B5EF4-FFF2-40B4-BE49-F238E27FC236}">
                <a16:creationId xmlns:a16="http://schemas.microsoft.com/office/drawing/2014/main" id="{CD46A5F1-4E99-48C6-9566-CBB40EC3A366}"/>
              </a:ext>
            </a:extLst>
          </p:cNvPr>
          <p:cNvPicPr>
            <a:picLocks noChangeAspect="1"/>
          </p:cNvPicPr>
          <p:nvPr/>
        </p:nvPicPr>
        <p:blipFill>
          <a:blip r:embed="rId6"/>
          <a:stretch>
            <a:fillRect/>
          </a:stretch>
        </p:blipFill>
        <p:spPr>
          <a:xfrm>
            <a:off x="154860" y="4911736"/>
            <a:ext cx="7384420" cy="1844200"/>
          </a:xfrm>
          <a:prstGeom prst="rect">
            <a:avLst/>
          </a:prstGeom>
        </p:spPr>
      </p:pic>
      <p:pic>
        <p:nvPicPr>
          <p:cNvPr id="15" name="图片 14">
            <a:extLst>
              <a:ext uri="{FF2B5EF4-FFF2-40B4-BE49-F238E27FC236}">
                <a16:creationId xmlns:a16="http://schemas.microsoft.com/office/drawing/2014/main" id="{78689E91-7A95-420C-B506-F0170AFBAA79}"/>
              </a:ext>
            </a:extLst>
          </p:cNvPr>
          <p:cNvPicPr>
            <a:picLocks noChangeAspect="1"/>
          </p:cNvPicPr>
          <p:nvPr/>
        </p:nvPicPr>
        <p:blipFill>
          <a:blip r:embed="rId7"/>
          <a:stretch>
            <a:fillRect/>
          </a:stretch>
        </p:blipFill>
        <p:spPr>
          <a:xfrm>
            <a:off x="7442629" y="4083200"/>
            <a:ext cx="4148009" cy="2488805"/>
          </a:xfrm>
          <a:prstGeom prst="rect">
            <a:avLst/>
          </a:prstGeom>
        </p:spPr>
      </p:pic>
    </p:spTree>
    <p:extLst>
      <p:ext uri="{BB962C8B-B14F-4D97-AF65-F5344CB8AC3E}">
        <p14:creationId xmlns:p14="http://schemas.microsoft.com/office/powerpoint/2010/main" val="208442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8C0BFBE-F1A4-4EAC-AF67-16B87E129114}"/>
              </a:ext>
            </a:extLst>
          </p:cNvPr>
          <p:cNvPicPr>
            <a:picLocks noChangeAspect="1"/>
          </p:cNvPicPr>
          <p:nvPr/>
        </p:nvPicPr>
        <p:blipFill>
          <a:blip r:embed="rId2"/>
          <a:stretch>
            <a:fillRect/>
          </a:stretch>
        </p:blipFill>
        <p:spPr>
          <a:xfrm>
            <a:off x="501759" y="2896274"/>
            <a:ext cx="3340898" cy="1229411"/>
          </a:xfrm>
          <a:prstGeom prst="rect">
            <a:avLst/>
          </a:prstGeom>
        </p:spPr>
      </p:pic>
      <p:sp>
        <p:nvSpPr>
          <p:cNvPr id="3" name="文本框 2">
            <a:extLst>
              <a:ext uri="{FF2B5EF4-FFF2-40B4-BE49-F238E27FC236}">
                <a16:creationId xmlns:a16="http://schemas.microsoft.com/office/drawing/2014/main" id="{B81E458D-6FE7-4B57-B9A3-501F08B8DE7F}"/>
              </a:ext>
            </a:extLst>
          </p:cNvPr>
          <p:cNvSpPr txBox="1"/>
          <p:nvPr/>
        </p:nvSpPr>
        <p:spPr>
          <a:xfrm>
            <a:off x="1562608" y="1807028"/>
            <a:ext cx="1219200"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HALICIN</a:t>
            </a:r>
            <a:endParaRPr lang="zh-CN" altLang="en-US"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BA1B278F-6CC8-4B91-A25C-31A400AFA4CB}"/>
              </a:ext>
            </a:extLst>
          </p:cNvPr>
          <p:cNvPicPr>
            <a:picLocks noChangeAspect="1"/>
          </p:cNvPicPr>
          <p:nvPr/>
        </p:nvPicPr>
        <p:blipFill>
          <a:blip r:embed="rId3"/>
          <a:stretch>
            <a:fillRect/>
          </a:stretch>
        </p:blipFill>
        <p:spPr>
          <a:xfrm>
            <a:off x="4361424" y="1576144"/>
            <a:ext cx="7406033" cy="2971556"/>
          </a:xfrm>
          <a:prstGeom prst="rect">
            <a:avLst/>
          </a:prstGeom>
        </p:spPr>
      </p:pic>
    </p:spTree>
    <p:extLst>
      <p:ext uri="{BB962C8B-B14F-4D97-AF65-F5344CB8AC3E}">
        <p14:creationId xmlns:p14="http://schemas.microsoft.com/office/powerpoint/2010/main" val="1217999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4028F6C-AE5E-4CFB-8C61-F8C8A2D41537}"/>
              </a:ext>
            </a:extLst>
          </p:cNvPr>
          <p:cNvSpPr txBox="1"/>
          <p:nvPr/>
        </p:nvSpPr>
        <p:spPr>
          <a:xfrm>
            <a:off x="0" y="0"/>
            <a:ext cx="9429750"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Conversion of endogenous </a:t>
            </a:r>
            <a:r>
              <a:rPr lang="en-US" altLang="zh-CN" dirty="0" err="1">
                <a:latin typeface="Arial" panose="020B0604020202020204" pitchFamily="34" charset="0"/>
                <a:cs typeface="Arial" panose="020B0604020202020204" pitchFamily="34" charset="0"/>
              </a:rPr>
              <a:t>peptidic</a:t>
            </a:r>
            <a:r>
              <a:rPr lang="en-US" altLang="zh-CN" dirty="0">
                <a:latin typeface="Arial" panose="020B0604020202020204" pitchFamily="34" charset="0"/>
                <a:cs typeface="Arial" panose="020B0604020202020204" pitchFamily="34" charset="0"/>
              </a:rPr>
              <a:t> leads into drugs is challenging</a:t>
            </a:r>
            <a:endParaRPr lang="zh-CN" altLang="en-US"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CD5DBF04-DC62-4489-981F-B01DEA5099A3}"/>
              </a:ext>
            </a:extLst>
          </p:cNvPr>
          <p:cNvPicPr>
            <a:picLocks noChangeAspect="1"/>
          </p:cNvPicPr>
          <p:nvPr/>
        </p:nvPicPr>
        <p:blipFill>
          <a:blip r:embed="rId2"/>
          <a:stretch>
            <a:fillRect/>
          </a:stretch>
        </p:blipFill>
        <p:spPr>
          <a:xfrm>
            <a:off x="544583" y="1419224"/>
            <a:ext cx="3286733" cy="3198735"/>
          </a:xfrm>
          <a:prstGeom prst="rect">
            <a:avLst/>
          </a:prstGeom>
        </p:spPr>
      </p:pic>
      <p:sp>
        <p:nvSpPr>
          <p:cNvPr id="7" name="文本框 6">
            <a:extLst>
              <a:ext uri="{FF2B5EF4-FFF2-40B4-BE49-F238E27FC236}">
                <a16:creationId xmlns:a16="http://schemas.microsoft.com/office/drawing/2014/main" id="{45CA9D1D-4156-4DA8-85E1-C0F6773218B2}"/>
              </a:ext>
            </a:extLst>
          </p:cNvPr>
          <p:cNvSpPr txBox="1"/>
          <p:nvPr/>
        </p:nvSpPr>
        <p:spPr>
          <a:xfrm>
            <a:off x="1583531" y="4551284"/>
            <a:ext cx="2121694" cy="523220"/>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MIP-1-beta </a:t>
            </a:r>
          </a:p>
          <a:p>
            <a:r>
              <a:rPr lang="en-US" altLang="zh-CN" sz="1400" dirty="0">
                <a:latin typeface="Arial" panose="020B0604020202020204" pitchFamily="34" charset="0"/>
                <a:cs typeface="Arial" panose="020B0604020202020204" pitchFamily="34" charset="0"/>
              </a:rPr>
              <a:t>PDB code: 3TN2</a:t>
            </a:r>
            <a:endParaRPr lang="zh-CN" altLang="en-US" sz="14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9EE59D06-FF17-4816-BB1E-9F870C34FC3A}"/>
              </a:ext>
            </a:extLst>
          </p:cNvPr>
          <p:cNvSpPr txBox="1"/>
          <p:nvPr/>
        </p:nvSpPr>
        <p:spPr>
          <a:xfrm>
            <a:off x="0" y="6642556"/>
            <a:ext cx="2226469" cy="215444"/>
          </a:xfrm>
          <a:prstGeom prst="rect">
            <a:avLst/>
          </a:prstGeom>
          <a:noFill/>
        </p:spPr>
        <p:txBody>
          <a:bodyPr wrap="square">
            <a:spAutoFit/>
          </a:bodyPr>
          <a:lstStyle/>
          <a:p>
            <a:r>
              <a:rPr lang="en-US" altLang="zh-CN" sz="800" dirty="0"/>
              <a:t>https://www.rcsb.org/3d-view/3TN2/1</a:t>
            </a:r>
            <a:endParaRPr lang="zh-CN" altLang="en-US" sz="800" dirty="0"/>
          </a:p>
        </p:txBody>
      </p:sp>
      <p:sp>
        <p:nvSpPr>
          <p:cNvPr id="10" name="文本框 9">
            <a:extLst>
              <a:ext uri="{FF2B5EF4-FFF2-40B4-BE49-F238E27FC236}">
                <a16:creationId xmlns:a16="http://schemas.microsoft.com/office/drawing/2014/main" id="{FAC37B24-B1E6-40B3-9753-54A5E108CD4E}"/>
              </a:ext>
            </a:extLst>
          </p:cNvPr>
          <p:cNvSpPr txBox="1"/>
          <p:nvPr/>
        </p:nvSpPr>
        <p:spPr>
          <a:xfrm>
            <a:off x="4362450" y="1790700"/>
            <a:ext cx="7029450" cy="313932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We do not know the binding pattern of the peptide with CCR5</a:t>
            </a:r>
          </a:p>
          <a:p>
            <a:pPr marL="285750" indent="-285750">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We do not know the structure of peptide when binding with CCR5</a:t>
            </a:r>
          </a:p>
          <a:p>
            <a:pPr marL="285750" indent="-285750">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We need to use small molecule to mimic the peptide’s complex interaction with CCR5 while we also need to improve other properties like metabolic stability</a:t>
            </a:r>
          </a:p>
          <a:p>
            <a:pPr marL="285750" indent="-285750">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These complex interaction between peptide and protein may not be possible to replicate with a small molecule at all</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386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E2F1F12-5C0F-4C1F-94B8-20CA7B95C907}"/>
              </a:ext>
            </a:extLst>
          </p:cNvPr>
          <p:cNvPicPr>
            <a:picLocks noChangeAspect="1"/>
          </p:cNvPicPr>
          <p:nvPr/>
        </p:nvPicPr>
        <p:blipFill>
          <a:blip r:embed="rId2"/>
          <a:stretch>
            <a:fillRect/>
          </a:stretch>
        </p:blipFill>
        <p:spPr>
          <a:xfrm>
            <a:off x="503464" y="1303836"/>
            <a:ext cx="5592536" cy="4250327"/>
          </a:xfrm>
          <a:prstGeom prst="rect">
            <a:avLst/>
          </a:prstGeom>
        </p:spPr>
      </p:pic>
      <p:sp>
        <p:nvSpPr>
          <p:cNvPr id="5" name="文本框 4">
            <a:extLst>
              <a:ext uri="{FF2B5EF4-FFF2-40B4-BE49-F238E27FC236}">
                <a16:creationId xmlns:a16="http://schemas.microsoft.com/office/drawing/2014/main" id="{856AA1E8-FFFE-4FFD-8F0A-206CD884FE10}"/>
              </a:ext>
            </a:extLst>
          </p:cNvPr>
          <p:cNvSpPr txBox="1"/>
          <p:nvPr/>
        </p:nvSpPr>
        <p:spPr>
          <a:xfrm>
            <a:off x="0" y="6642556"/>
            <a:ext cx="9971315" cy="215444"/>
          </a:xfrm>
          <a:prstGeom prst="rect">
            <a:avLst/>
          </a:prstGeom>
          <a:noFill/>
        </p:spPr>
        <p:txBody>
          <a:bodyPr wrap="square">
            <a:spAutoFit/>
          </a:bodyPr>
          <a:lstStyle/>
          <a:p>
            <a:r>
              <a:rPr lang="en-US" altLang="zh-CN" sz="800" dirty="0"/>
              <a:t>Yang, K. , et al. "Analyzing Learned Molecular Representations for Property Prediction." Journal of Chemical Information and Modeling 59.8(2019).</a:t>
            </a:r>
            <a:endParaRPr lang="zh-CN" altLang="en-US" sz="800" dirty="0"/>
          </a:p>
        </p:txBody>
      </p:sp>
      <p:pic>
        <p:nvPicPr>
          <p:cNvPr id="7" name="图片 6">
            <a:extLst>
              <a:ext uri="{FF2B5EF4-FFF2-40B4-BE49-F238E27FC236}">
                <a16:creationId xmlns:a16="http://schemas.microsoft.com/office/drawing/2014/main" id="{BD607FE0-E77A-4260-A50B-304864FCFDB8}"/>
              </a:ext>
            </a:extLst>
          </p:cNvPr>
          <p:cNvPicPr>
            <a:picLocks noChangeAspect="1"/>
          </p:cNvPicPr>
          <p:nvPr/>
        </p:nvPicPr>
        <p:blipFill>
          <a:blip r:embed="rId3"/>
          <a:stretch>
            <a:fillRect/>
          </a:stretch>
        </p:blipFill>
        <p:spPr>
          <a:xfrm>
            <a:off x="7451962" y="981592"/>
            <a:ext cx="3254022" cy="1204064"/>
          </a:xfrm>
          <a:prstGeom prst="rect">
            <a:avLst/>
          </a:prstGeom>
        </p:spPr>
      </p:pic>
      <p:pic>
        <p:nvPicPr>
          <p:cNvPr id="9" name="图片 8">
            <a:extLst>
              <a:ext uri="{FF2B5EF4-FFF2-40B4-BE49-F238E27FC236}">
                <a16:creationId xmlns:a16="http://schemas.microsoft.com/office/drawing/2014/main" id="{3119E36A-525E-42CC-855B-462CB8FFD3E4}"/>
              </a:ext>
            </a:extLst>
          </p:cNvPr>
          <p:cNvPicPr>
            <a:picLocks noChangeAspect="1"/>
          </p:cNvPicPr>
          <p:nvPr/>
        </p:nvPicPr>
        <p:blipFill>
          <a:blip r:embed="rId4"/>
          <a:stretch>
            <a:fillRect/>
          </a:stretch>
        </p:blipFill>
        <p:spPr>
          <a:xfrm>
            <a:off x="7604362" y="2452379"/>
            <a:ext cx="2301439" cy="533446"/>
          </a:xfrm>
          <a:prstGeom prst="rect">
            <a:avLst/>
          </a:prstGeom>
        </p:spPr>
      </p:pic>
      <p:pic>
        <p:nvPicPr>
          <p:cNvPr id="11" name="图片 10">
            <a:extLst>
              <a:ext uri="{FF2B5EF4-FFF2-40B4-BE49-F238E27FC236}">
                <a16:creationId xmlns:a16="http://schemas.microsoft.com/office/drawing/2014/main" id="{4CEAACE5-AD25-46B6-90FA-A634D5C57231}"/>
              </a:ext>
            </a:extLst>
          </p:cNvPr>
          <p:cNvPicPr>
            <a:picLocks noChangeAspect="1"/>
          </p:cNvPicPr>
          <p:nvPr/>
        </p:nvPicPr>
        <p:blipFill>
          <a:blip r:embed="rId5"/>
          <a:stretch>
            <a:fillRect/>
          </a:stretch>
        </p:blipFill>
        <p:spPr>
          <a:xfrm>
            <a:off x="7604362" y="2985825"/>
            <a:ext cx="4587638" cy="510584"/>
          </a:xfrm>
          <a:prstGeom prst="rect">
            <a:avLst/>
          </a:prstGeom>
        </p:spPr>
      </p:pic>
      <p:pic>
        <p:nvPicPr>
          <p:cNvPr id="13" name="图片 12">
            <a:extLst>
              <a:ext uri="{FF2B5EF4-FFF2-40B4-BE49-F238E27FC236}">
                <a16:creationId xmlns:a16="http://schemas.microsoft.com/office/drawing/2014/main" id="{53E6A48F-C2F1-4DD6-A5F4-D2A8C805D875}"/>
              </a:ext>
            </a:extLst>
          </p:cNvPr>
          <p:cNvPicPr>
            <a:picLocks noChangeAspect="1"/>
          </p:cNvPicPr>
          <p:nvPr/>
        </p:nvPicPr>
        <p:blipFill>
          <a:blip r:embed="rId6"/>
          <a:stretch>
            <a:fillRect/>
          </a:stretch>
        </p:blipFill>
        <p:spPr>
          <a:xfrm>
            <a:off x="7604362" y="4207786"/>
            <a:ext cx="2385267" cy="1104996"/>
          </a:xfrm>
          <a:prstGeom prst="rect">
            <a:avLst/>
          </a:prstGeom>
        </p:spPr>
      </p:pic>
      <p:pic>
        <p:nvPicPr>
          <p:cNvPr id="15" name="图片 14">
            <a:extLst>
              <a:ext uri="{FF2B5EF4-FFF2-40B4-BE49-F238E27FC236}">
                <a16:creationId xmlns:a16="http://schemas.microsoft.com/office/drawing/2014/main" id="{D26F151C-6434-4654-B1CA-28A018E6ED26}"/>
              </a:ext>
            </a:extLst>
          </p:cNvPr>
          <p:cNvPicPr>
            <a:picLocks noChangeAspect="1"/>
          </p:cNvPicPr>
          <p:nvPr/>
        </p:nvPicPr>
        <p:blipFill>
          <a:blip r:embed="rId7"/>
          <a:stretch>
            <a:fillRect/>
          </a:stretch>
        </p:blipFill>
        <p:spPr>
          <a:xfrm>
            <a:off x="7741007" y="5688850"/>
            <a:ext cx="1272650" cy="670618"/>
          </a:xfrm>
          <a:prstGeom prst="rect">
            <a:avLst/>
          </a:prstGeom>
        </p:spPr>
      </p:pic>
      <p:sp>
        <p:nvSpPr>
          <p:cNvPr id="16" name="文本框 15">
            <a:extLst>
              <a:ext uri="{FF2B5EF4-FFF2-40B4-BE49-F238E27FC236}">
                <a16:creationId xmlns:a16="http://schemas.microsoft.com/office/drawing/2014/main" id="{1144F151-4370-4D53-938B-21B84E4C9C42}"/>
              </a:ext>
            </a:extLst>
          </p:cNvPr>
          <p:cNvSpPr txBox="1"/>
          <p:nvPr/>
        </p:nvSpPr>
        <p:spPr>
          <a:xfrm>
            <a:off x="6575259" y="685801"/>
            <a:ext cx="1165748"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update</a:t>
            </a:r>
            <a:endParaRPr lang="zh-CN" altLang="en-US"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D1B3BC32-9A07-4DE3-8087-4FFE070F7327}"/>
              </a:ext>
            </a:extLst>
          </p:cNvPr>
          <p:cNvSpPr txBox="1"/>
          <p:nvPr/>
        </p:nvSpPr>
        <p:spPr>
          <a:xfrm>
            <a:off x="6575259" y="2082265"/>
            <a:ext cx="876703"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with</a:t>
            </a:r>
            <a:endParaRPr lang="zh-CN" altLang="en-US"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9AE36B56-6FE6-44F0-BD77-7A55F39F0864}"/>
              </a:ext>
            </a:extLst>
          </p:cNvPr>
          <p:cNvSpPr txBox="1"/>
          <p:nvPr/>
        </p:nvSpPr>
        <p:spPr>
          <a:xfrm>
            <a:off x="6575259" y="3814811"/>
            <a:ext cx="876703"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then</a:t>
            </a:r>
            <a:endParaRPr lang="zh-CN" altLang="en-US"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875A0BCB-A182-4850-BA6D-ACA519411FC9}"/>
              </a:ext>
            </a:extLst>
          </p:cNvPr>
          <p:cNvSpPr txBox="1"/>
          <p:nvPr/>
        </p:nvSpPr>
        <p:spPr>
          <a:xfrm>
            <a:off x="6575258" y="5312782"/>
            <a:ext cx="876703"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finally</a:t>
            </a:r>
            <a:endParaRPr lang="zh-CN" altLang="en-US"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198AE21F-4C9E-4CA6-9094-0BEDC32690D8}"/>
              </a:ext>
            </a:extLst>
          </p:cNvPr>
          <p:cNvSpPr txBox="1"/>
          <p:nvPr/>
        </p:nvSpPr>
        <p:spPr>
          <a:xfrm>
            <a:off x="0" y="0"/>
            <a:ext cx="957943"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Model</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2498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7126C4D-68AB-44ED-A62B-42606F1B027D}"/>
              </a:ext>
            </a:extLst>
          </p:cNvPr>
          <p:cNvPicPr>
            <a:picLocks noChangeAspect="1"/>
          </p:cNvPicPr>
          <p:nvPr/>
        </p:nvPicPr>
        <p:blipFill>
          <a:blip r:embed="rId2"/>
          <a:stretch>
            <a:fillRect/>
          </a:stretch>
        </p:blipFill>
        <p:spPr>
          <a:xfrm>
            <a:off x="200393" y="1201488"/>
            <a:ext cx="8292609" cy="4600494"/>
          </a:xfrm>
          <a:prstGeom prst="rect">
            <a:avLst/>
          </a:prstGeom>
        </p:spPr>
      </p:pic>
      <p:sp>
        <p:nvSpPr>
          <p:cNvPr id="4" name="文本框 3">
            <a:extLst>
              <a:ext uri="{FF2B5EF4-FFF2-40B4-BE49-F238E27FC236}">
                <a16:creationId xmlns:a16="http://schemas.microsoft.com/office/drawing/2014/main" id="{0AA2D395-2FEB-403A-A20C-C51D8B01F07B}"/>
              </a:ext>
            </a:extLst>
          </p:cNvPr>
          <p:cNvSpPr txBox="1"/>
          <p:nvPr/>
        </p:nvSpPr>
        <p:spPr>
          <a:xfrm>
            <a:off x="304801" y="102121"/>
            <a:ext cx="3951514"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Training dataset of 2,335 molecules</a:t>
            </a:r>
            <a:endParaRPr lang="zh-CN" altLang="en-US"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76E5018D-C459-480E-8C75-3ABC3C380B4F}"/>
              </a:ext>
            </a:extLst>
          </p:cNvPr>
          <p:cNvSpPr txBox="1"/>
          <p:nvPr/>
        </p:nvSpPr>
        <p:spPr>
          <a:xfrm>
            <a:off x="214417" y="739823"/>
            <a:ext cx="4132281" cy="923330"/>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FDA-approved drug library: 1,760 molecules</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~800 natural products</a:t>
            </a:r>
            <a:endParaRPr lang="zh-CN" altLang="en-US"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26EC0CCD-260D-4891-8DF7-7F7208461C01}"/>
              </a:ext>
            </a:extLst>
          </p:cNvPr>
          <p:cNvSpPr txBox="1"/>
          <p:nvPr/>
        </p:nvSpPr>
        <p:spPr>
          <a:xfrm>
            <a:off x="304801" y="5784947"/>
            <a:ext cx="7623298" cy="923330"/>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Identify potential antibacterial molecules from the Drug Repurposing Hub:</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6,111 molecules at various stages of investigation for human diseases.</a:t>
            </a:r>
            <a:endParaRPr lang="zh-CN" altLang="en-US" dirty="0">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93B2D337-2452-42CF-8811-1BACD6FC66C2}"/>
              </a:ext>
            </a:extLst>
          </p:cNvPr>
          <p:cNvPicPr>
            <a:picLocks noChangeAspect="1"/>
          </p:cNvPicPr>
          <p:nvPr/>
        </p:nvPicPr>
        <p:blipFill>
          <a:blip r:embed="rId3"/>
          <a:stretch>
            <a:fillRect/>
          </a:stretch>
        </p:blipFill>
        <p:spPr>
          <a:xfrm>
            <a:off x="9090588" y="3011209"/>
            <a:ext cx="2665984" cy="981051"/>
          </a:xfrm>
          <a:prstGeom prst="rect">
            <a:avLst/>
          </a:prstGeom>
        </p:spPr>
      </p:pic>
      <p:sp>
        <p:nvSpPr>
          <p:cNvPr id="10" name="文本框 9">
            <a:extLst>
              <a:ext uri="{FF2B5EF4-FFF2-40B4-BE49-F238E27FC236}">
                <a16:creationId xmlns:a16="http://schemas.microsoft.com/office/drawing/2014/main" id="{CDB8062A-7FBD-492A-8DBC-22D09043CC9E}"/>
              </a:ext>
            </a:extLst>
          </p:cNvPr>
          <p:cNvSpPr txBox="1"/>
          <p:nvPr/>
        </p:nvSpPr>
        <p:spPr>
          <a:xfrm>
            <a:off x="9710565" y="2641877"/>
            <a:ext cx="1426029"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comes out</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7966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99CFD2-E1E7-4632-924E-04DC4EFCBCE3}"/>
              </a:ext>
            </a:extLst>
          </p:cNvPr>
          <p:cNvSpPr txBox="1"/>
          <p:nvPr/>
        </p:nvSpPr>
        <p:spPr>
          <a:xfrm>
            <a:off x="0" y="0"/>
            <a:ext cx="5965372" cy="369332"/>
          </a:xfrm>
          <a:prstGeom prst="rect">
            <a:avLst/>
          </a:prstGeom>
          <a:noFill/>
        </p:spPr>
        <p:txBody>
          <a:bodyPr wrap="square" rtlCol="0">
            <a:spAutoFit/>
          </a:bodyPr>
          <a:lstStyle/>
          <a:p>
            <a:r>
              <a:rPr lang="en-US" altLang="zh-CN" dirty="0"/>
              <a:t>Questions</a:t>
            </a:r>
            <a:endParaRPr lang="zh-CN" altLang="en-US" dirty="0"/>
          </a:p>
        </p:txBody>
      </p:sp>
      <p:sp>
        <p:nvSpPr>
          <p:cNvPr id="3" name="文本框 2">
            <a:extLst>
              <a:ext uri="{FF2B5EF4-FFF2-40B4-BE49-F238E27FC236}">
                <a16:creationId xmlns:a16="http://schemas.microsoft.com/office/drawing/2014/main" id="{69B5FE07-E9E7-4EC8-9F33-0CA81E89EA92}"/>
              </a:ext>
            </a:extLst>
          </p:cNvPr>
          <p:cNvSpPr txBox="1"/>
          <p:nvPr/>
        </p:nvSpPr>
        <p:spPr>
          <a:xfrm>
            <a:off x="2547257" y="2690336"/>
            <a:ext cx="8022772"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Why they use molecules from drug repurposing hub?</a:t>
            </a:r>
          </a:p>
          <a:p>
            <a:pPr marL="285750" indent="-285750">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What can you learn from the discovery of HALICIN?</a:t>
            </a:r>
          </a:p>
          <a:p>
            <a:pPr marL="285750" indent="-285750">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What’s your opinion about AI-aided drug discovery? Is it promising? </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2133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B9118CA-6168-4FB4-A191-082FC2D5DF34}"/>
              </a:ext>
            </a:extLst>
          </p:cNvPr>
          <p:cNvSpPr txBox="1"/>
          <p:nvPr/>
        </p:nvSpPr>
        <p:spPr>
          <a:xfrm>
            <a:off x="1284513" y="1737250"/>
            <a:ext cx="9840686" cy="646331"/>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[1] Yang, K. , et al. "Analyzing Learned Molecular Representations for Property Prediction." Journal of Chemical Information and Modeling 59.8(2019).</a:t>
            </a:r>
            <a:endParaRPr lang="zh-CN" altLang="en-US"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26905612-5EC0-4F41-83C2-4A81812B87A5}"/>
              </a:ext>
            </a:extLst>
          </p:cNvPr>
          <p:cNvSpPr txBox="1"/>
          <p:nvPr/>
        </p:nvSpPr>
        <p:spPr>
          <a:xfrm>
            <a:off x="1284513" y="3149378"/>
            <a:ext cx="10167258" cy="646331"/>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[2] Stokes, J. M. , et al. "A Deep Learning Approach to Antibiotic Discovery." Cell 180.4(2020):688-702.e13.</a:t>
            </a:r>
            <a:endParaRPr lang="zh-CN" altLang="en-US"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955DAAB3-3F9B-4335-B9E4-BABF6BE7ED87}"/>
              </a:ext>
            </a:extLst>
          </p:cNvPr>
          <p:cNvSpPr txBox="1"/>
          <p:nvPr/>
        </p:nvSpPr>
        <p:spPr>
          <a:xfrm>
            <a:off x="1284513" y="4561506"/>
            <a:ext cx="6096000"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https://github.com/chemprop/chemprop</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9483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DB062EC-2E6B-41D5-8BDA-78B3B6416C92}"/>
              </a:ext>
            </a:extLst>
          </p:cNvPr>
          <p:cNvSpPr txBox="1"/>
          <p:nvPr/>
        </p:nvSpPr>
        <p:spPr>
          <a:xfrm>
            <a:off x="0" y="0"/>
            <a:ext cx="5637229"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Questions</a:t>
            </a:r>
            <a:endParaRPr lang="zh-CN" altLang="en-US"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BF890337-D396-47EE-A3E5-F0714FFF1456}"/>
              </a:ext>
            </a:extLst>
          </p:cNvPr>
          <p:cNvSpPr txBox="1"/>
          <p:nvPr/>
        </p:nvSpPr>
        <p:spPr>
          <a:xfrm>
            <a:off x="2262433" y="2601798"/>
            <a:ext cx="9417377"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Why don’t we use the peptide as drug directly?</a:t>
            </a:r>
          </a:p>
          <a:p>
            <a:pPr marL="285750" indent="-285750">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Do you have any idea to solve the peptide conversion problem?</a:t>
            </a:r>
          </a:p>
          <a:p>
            <a:pPr marL="285750" indent="-285750">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Do you know any successful endogenous peptide-based drug design cases? </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3402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4C20854-6927-4375-958C-2342A1DEC0EA}"/>
              </a:ext>
            </a:extLst>
          </p:cNvPr>
          <p:cNvSpPr txBox="1"/>
          <p:nvPr/>
        </p:nvSpPr>
        <p:spPr>
          <a:xfrm>
            <a:off x="0" y="0"/>
            <a:ext cx="10687050"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High throughput screening gives two lead compounds</a:t>
            </a:r>
            <a:endParaRPr lang="zh-CN" altLang="en-US"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ED07FF0E-491E-4928-8596-FDE5984D24BA}"/>
              </a:ext>
            </a:extLst>
          </p:cNvPr>
          <p:cNvGraphicFramePr>
            <a:graphicFrameLocks noChangeAspect="1"/>
          </p:cNvGraphicFramePr>
          <p:nvPr>
            <p:extLst>
              <p:ext uri="{D42A27DB-BD31-4B8C-83A1-F6EECF244321}">
                <p14:modId xmlns:p14="http://schemas.microsoft.com/office/powerpoint/2010/main" val="4167052126"/>
              </p:ext>
            </p:extLst>
          </p:nvPr>
        </p:nvGraphicFramePr>
        <p:xfrm>
          <a:off x="1735789" y="1017138"/>
          <a:ext cx="2930916" cy="1487859"/>
        </p:xfrm>
        <a:graphic>
          <a:graphicData uri="http://schemas.openxmlformats.org/presentationml/2006/ole">
            <mc:AlternateContent xmlns:mc="http://schemas.openxmlformats.org/markup-compatibility/2006">
              <mc:Choice xmlns:v="urn:schemas-microsoft-com:vml" Requires="v">
                <p:oleObj name="CS ChemDraw Drawing" r:id="rId2" imgW="1973403" imgH="1002476" progId="ChemDraw.Document.6.0">
                  <p:embed/>
                </p:oleObj>
              </mc:Choice>
              <mc:Fallback>
                <p:oleObj name="CS ChemDraw Drawing" r:id="rId2" imgW="1973403" imgH="1002476" progId="ChemDraw.Document.6.0">
                  <p:embed/>
                  <p:pic>
                    <p:nvPicPr>
                      <p:cNvPr id="0" name=""/>
                      <p:cNvPicPr/>
                      <p:nvPr/>
                    </p:nvPicPr>
                    <p:blipFill>
                      <a:blip r:embed="rId3"/>
                      <a:stretch>
                        <a:fillRect/>
                      </a:stretch>
                    </p:blipFill>
                    <p:spPr>
                      <a:xfrm>
                        <a:off x="1735789" y="1017138"/>
                        <a:ext cx="2930916" cy="1487859"/>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C3A9A887-A400-4CFF-AABB-BFE2B838F218}"/>
              </a:ext>
            </a:extLst>
          </p:cNvPr>
          <p:cNvGraphicFramePr>
            <a:graphicFrameLocks noChangeAspect="1"/>
          </p:cNvGraphicFramePr>
          <p:nvPr>
            <p:extLst>
              <p:ext uri="{D42A27DB-BD31-4B8C-83A1-F6EECF244321}">
                <p14:modId xmlns:p14="http://schemas.microsoft.com/office/powerpoint/2010/main" val="202390375"/>
              </p:ext>
            </p:extLst>
          </p:nvPr>
        </p:nvGraphicFramePr>
        <p:xfrm>
          <a:off x="7087417" y="1017138"/>
          <a:ext cx="3308834" cy="1566439"/>
        </p:xfrm>
        <a:graphic>
          <a:graphicData uri="http://schemas.openxmlformats.org/presentationml/2006/ole">
            <mc:AlternateContent xmlns:mc="http://schemas.openxmlformats.org/markup-compatibility/2006">
              <mc:Choice xmlns:v="urn:schemas-microsoft-com:vml" Requires="v">
                <p:oleObj name="CS ChemDraw Drawing" r:id="rId4" imgW="2447190" imgH="1158540" progId="ChemDraw.Document.6.0">
                  <p:embed/>
                </p:oleObj>
              </mc:Choice>
              <mc:Fallback>
                <p:oleObj name="CS ChemDraw Drawing" r:id="rId4" imgW="2447190" imgH="1158540" progId="ChemDraw.Document.6.0">
                  <p:embed/>
                  <p:pic>
                    <p:nvPicPr>
                      <p:cNvPr id="0" name=""/>
                      <p:cNvPicPr/>
                      <p:nvPr/>
                    </p:nvPicPr>
                    <p:blipFill>
                      <a:blip r:embed="rId5"/>
                      <a:stretch>
                        <a:fillRect/>
                      </a:stretch>
                    </p:blipFill>
                    <p:spPr>
                      <a:xfrm>
                        <a:off x="7087417" y="1017138"/>
                        <a:ext cx="3308834" cy="1566439"/>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428B167F-6070-4FE4-8119-8217B6658E93}"/>
              </a:ext>
            </a:extLst>
          </p:cNvPr>
          <p:cNvSpPr txBox="1"/>
          <p:nvPr/>
        </p:nvSpPr>
        <p:spPr>
          <a:xfrm>
            <a:off x="1915671" y="2690336"/>
            <a:ext cx="1696959" cy="1477328"/>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1</a:t>
            </a:r>
            <a:r>
              <a:rPr lang="en-US" altLang="zh-CN" dirty="0">
                <a:latin typeface="Arial" panose="020B0604020202020204" pitchFamily="34" charset="0"/>
                <a:cs typeface="Arial" panose="020B0604020202020204" pitchFamily="34" charset="0"/>
              </a:rPr>
              <a:t> </a:t>
            </a:r>
          </a:p>
          <a:p>
            <a:r>
              <a:rPr lang="en-US" altLang="zh-CN" dirty="0">
                <a:latin typeface="Arial" panose="020B0604020202020204" pitchFamily="34" charset="0"/>
                <a:cs typeface="Arial" panose="020B0604020202020204" pitchFamily="34" charset="0"/>
              </a:rPr>
              <a:t>mw=411</a:t>
            </a:r>
          </a:p>
          <a:p>
            <a:r>
              <a:rPr lang="en-US" altLang="zh-CN" dirty="0" err="1">
                <a:latin typeface="Arial" panose="020B0604020202020204" pitchFamily="34" charset="0"/>
                <a:cs typeface="Arial" panose="020B0604020202020204" pitchFamily="34" charset="0"/>
              </a:rPr>
              <a:t>clogP</a:t>
            </a:r>
            <a:r>
              <a:rPr lang="en-US" altLang="zh-CN" dirty="0">
                <a:latin typeface="Arial" panose="020B0604020202020204" pitchFamily="34" charset="0"/>
                <a:cs typeface="Arial" panose="020B0604020202020204" pitchFamily="34" charset="0"/>
              </a:rPr>
              <a:t>=4.6</a:t>
            </a:r>
          </a:p>
          <a:p>
            <a:r>
              <a:rPr lang="en-US" altLang="zh-CN" dirty="0">
                <a:latin typeface="Arial" panose="020B0604020202020204" pitchFamily="34" charset="0"/>
                <a:cs typeface="Arial" panose="020B0604020202020204" pitchFamily="34" charset="0"/>
              </a:rPr>
              <a:t>IC50=0.34</a:t>
            </a:r>
            <a:r>
              <a:rPr lang="el-GR" altLang="zh-CN" dirty="0">
                <a:latin typeface="Arial" panose="020B0604020202020204" pitchFamily="34" charset="0"/>
                <a:ea typeface="等线" panose="02010600030101010101" pitchFamily="2" charset="-122"/>
                <a:cs typeface="Arial" panose="020B0604020202020204" pitchFamily="34" charset="0"/>
              </a:rPr>
              <a:t>μ</a:t>
            </a:r>
            <a:r>
              <a:rPr lang="en-US" altLang="zh-CN" dirty="0">
                <a:latin typeface="Arial" panose="020B0604020202020204" pitchFamily="34" charset="0"/>
                <a:ea typeface="等线" panose="02010600030101010101" pitchFamily="2" charset="-122"/>
                <a:cs typeface="Arial" panose="020B0604020202020204" pitchFamily="34" charset="0"/>
              </a:rPr>
              <a:t>M</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LE=0.29</a:t>
            </a:r>
            <a:endParaRPr lang="zh-CN" altLang="en-US"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A840FC63-F5DE-4C22-B63F-1CFBCD142BE7}"/>
              </a:ext>
            </a:extLst>
          </p:cNvPr>
          <p:cNvSpPr txBox="1"/>
          <p:nvPr/>
        </p:nvSpPr>
        <p:spPr>
          <a:xfrm>
            <a:off x="8543822" y="2690335"/>
            <a:ext cx="1696959" cy="1477328"/>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2</a:t>
            </a:r>
          </a:p>
          <a:p>
            <a:r>
              <a:rPr lang="en-US" altLang="zh-CN" dirty="0">
                <a:latin typeface="Arial" panose="020B0604020202020204" pitchFamily="34" charset="0"/>
                <a:cs typeface="Arial" panose="020B0604020202020204" pitchFamily="34" charset="0"/>
              </a:rPr>
              <a:t>mw=420</a:t>
            </a:r>
          </a:p>
          <a:p>
            <a:r>
              <a:rPr lang="en-US" altLang="zh-CN" dirty="0" err="1">
                <a:latin typeface="Arial" panose="020B0604020202020204" pitchFamily="34" charset="0"/>
                <a:cs typeface="Arial" panose="020B0604020202020204" pitchFamily="34" charset="0"/>
              </a:rPr>
              <a:t>clogP</a:t>
            </a:r>
            <a:r>
              <a:rPr lang="en-US" altLang="zh-CN" dirty="0">
                <a:latin typeface="Arial" panose="020B0604020202020204" pitchFamily="34" charset="0"/>
                <a:cs typeface="Arial" panose="020B0604020202020204" pitchFamily="34" charset="0"/>
              </a:rPr>
              <a:t>=6.0</a:t>
            </a:r>
          </a:p>
          <a:p>
            <a:r>
              <a:rPr lang="en-US" altLang="zh-CN" dirty="0">
                <a:latin typeface="Arial" panose="020B0604020202020204" pitchFamily="34" charset="0"/>
                <a:cs typeface="Arial" panose="020B0604020202020204" pitchFamily="34" charset="0"/>
              </a:rPr>
              <a:t>IC50=1.1</a:t>
            </a:r>
            <a:r>
              <a:rPr lang="el-GR" altLang="zh-CN" dirty="0">
                <a:latin typeface="Arial" panose="020B0604020202020204" pitchFamily="34" charset="0"/>
                <a:ea typeface="等线" panose="02010600030101010101" pitchFamily="2" charset="-122"/>
                <a:cs typeface="Arial" panose="020B0604020202020204" pitchFamily="34" charset="0"/>
              </a:rPr>
              <a:t>μ</a:t>
            </a:r>
            <a:r>
              <a:rPr lang="en-US" altLang="zh-CN" dirty="0">
                <a:latin typeface="Arial" panose="020B0604020202020204" pitchFamily="34" charset="0"/>
                <a:ea typeface="等线" panose="02010600030101010101" pitchFamily="2" charset="-122"/>
                <a:cs typeface="Arial" panose="020B0604020202020204" pitchFamily="34" charset="0"/>
              </a:rPr>
              <a:t>M</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LE=0.21</a:t>
            </a:r>
            <a:endParaRPr lang="zh-CN" altLang="en-US" dirty="0">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1F4A9BCB-344C-4B70-A84E-B60EF1D112F1}"/>
              </a:ext>
            </a:extLst>
          </p:cNvPr>
          <p:cNvPicPr>
            <a:picLocks noChangeAspect="1"/>
          </p:cNvPicPr>
          <p:nvPr/>
        </p:nvPicPr>
        <p:blipFill>
          <a:blip r:embed="rId6"/>
          <a:stretch>
            <a:fillRect/>
          </a:stretch>
        </p:blipFill>
        <p:spPr>
          <a:xfrm>
            <a:off x="234189" y="4878888"/>
            <a:ext cx="5311600" cy="1554615"/>
          </a:xfrm>
          <a:prstGeom prst="rect">
            <a:avLst/>
          </a:prstGeom>
        </p:spPr>
      </p:pic>
      <p:sp>
        <p:nvSpPr>
          <p:cNvPr id="12" name="文本框 11">
            <a:extLst>
              <a:ext uri="{FF2B5EF4-FFF2-40B4-BE49-F238E27FC236}">
                <a16:creationId xmlns:a16="http://schemas.microsoft.com/office/drawing/2014/main" id="{1735A896-D33D-4D8C-9ABD-FF825B1E949E}"/>
              </a:ext>
            </a:extLst>
          </p:cNvPr>
          <p:cNvSpPr txBox="1"/>
          <p:nvPr/>
        </p:nvSpPr>
        <p:spPr>
          <a:xfrm>
            <a:off x="5806911" y="4779032"/>
            <a:ext cx="6235831" cy="1754326"/>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The most potent hits from HTS are often the largest and most lipophilic compounds. However, these frequently tend to be the least tractable hits for conversion into drugs. Consequently, ligand efficiencies were calculated for hits from the CCR5 screen to re-bias hits towards those showing the most efficient binding for their size.</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578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DB062EC-2E6B-41D5-8BDA-78B3B6416C92}"/>
              </a:ext>
            </a:extLst>
          </p:cNvPr>
          <p:cNvSpPr txBox="1"/>
          <p:nvPr/>
        </p:nvSpPr>
        <p:spPr>
          <a:xfrm>
            <a:off x="0" y="0"/>
            <a:ext cx="5637229"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Questions</a:t>
            </a:r>
            <a:endParaRPr lang="zh-CN" altLang="en-US"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26D4741F-AD04-4CC4-8C25-B201A5D909D4}"/>
              </a:ext>
            </a:extLst>
          </p:cNvPr>
          <p:cNvSpPr txBox="1"/>
          <p:nvPr/>
        </p:nvSpPr>
        <p:spPr>
          <a:xfrm>
            <a:off x="2834326" y="3244334"/>
            <a:ext cx="6523348"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What is ligand efficiency? Why do we need this concept?</a:t>
            </a:r>
          </a:p>
        </p:txBody>
      </p:sp>
    </p:spTree>
    <p:extLst>
      <p:ext uri="{BB962C8B-B14F-4D97-AF65-F5344CB8AC3E}">
        <p14:creationId xmlns:p14="http://schemas.microsoft.com/office/powerpoint/2010/main" val="3326922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551B89-377E-4664-BCBE-6A05026E2617}"/>
              </a:ext>
            </a:extLst>
          </p:cNvPr>
          <p:cNvSpPr txBox="1"/>
          <p:nvPr/>
        </p:nvSpPr>
        <p:spPr>
          <a:xfrm>
            <a:off x="1572" y="0"/>
            <a:ext cx="3024432"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Before Developing SAR</a:t>
            </a:r>
            <a:endParaRPr lang="zh-CN" altLang="en-US"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557276F8-71AD-4139-B074-CEE453B4BF51}"/>
              </a:ext>
            </a:extLst>
          </p:cNvPr>
          <p:cNvSpPr txBox="1"/>
          <p:nvPr/>
        </p:nvSpPr>
        <p:spPr>
          <a:xfrm>
            <a:off x="603315" y="1885361"/>
            <a:ext cx="4232635"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Compound 1 faces several problems</a:t>
            </a:r>
            <a:endParaRPr lang="zh-CN" altLang="en-US"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D1E65699-2660-4DD6-8BB1-9C6D70733440}"/>
              </a:ext>
            </a:extLst>
          </p:cNvPr>
          <p:cNvSpPr txBox="1"/>
          <p:nvPr/>
        </p:nvSpPr>
        <p:spPr>
          <a:xfrm>
            <a:off x="929325" y="2701540"/>
            <a:ext cx="11155838" cy="1477328"/>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Strong activity was observed against the cardiac </a:t>
            </a:r>
            <a:r>
              <a:rPr lang="en-US" altLang="zh-CN" dirty="0" err="1">
                <a:latin typeface="Arial" panose="020B0604020202020204" pitchFamily="34" charset="0"/>
                <a:cs typeface="Arial" panose="020B0604020202020204" pitchFamily="34" charset="0"/>
              </a:rPr>
              <a:t>hERG</a:t>
            </a:r>
            <a:r>
              <a:rPr lang="en-US" altLang="zh-CN" dirty="0">
                <a:latin typeface="Arial" panose="020B0604020202020204" pitchFamily="34" charset="0"/>
                <a:cs typeface="Arial" panose="020B0604020202020204" pitchFamily="34" charset="0"/>
              </a:rPr>
              <a:t> potassium ion channel (IC50&lt;316 </a:t>
            </a:r>
            <a:r>
              <a:rPr lang="en-US" altLang="zh-CN" dirty="0" err="1">
                <a:latin typeface="Arial" panose="020B0604020202020204" pitchFamily="34" charset="0"/>
                <a:cs typeface="Arial" panose="020B0604020202020204" pitchFamily="34" charset="0"/>
              </a:rPr>
              <a:t>nM</a:t>
            </a:r>
            <a:r>
              <a:rPr lang="en-US" altLang="zh-CN"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Strong inhibition of the P450 cytochrome 2D6 isoform (IC50=40 </a:t>
            </a:r>
            <a:r>
              <a:rPr lang="en-US" altLang="zh-CN" dirty="0" err="1">
                <a:latin typeface="Arial" panose="020B0604020202020204" pitchFamily="34" charset="0"/>
                <a:cs typeface="Arial" panose="020B0604020202020204" pitchFamily="34" charset="0"/>
              </a:rPr>
              <a:t>nM</a:t>
            </a:r>
            <a:r>
              <a:rPr lang="en-US" altLang="zh-CN" dirty="0">
                <a:latin typeface="Arial" panose="020B0604020202020204" pitchFamily="34" charset="0"/>
                <a:cs typeface="Arial" panose="020B0604020202020204" pitchFamily="34" charset="0"/>
              </a:rPr>
              <a:t>)</a:t>
            </a:r>
          </a:p>
          <a:p>
            <a:endParaRPr lang="zh-CN" alt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Reduce lipophilicity</a:t>
            </a:r>
            <a:endParaRPr lang="zh-CN" altLang="en-US"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2C452336-14C8-4903-8CD9-070215EF135B}"/>
              </a:ext>
            </a:extLst>
          </p:cNvPr>
          <p:cNvSpPr txBox="1"/>
          <p:nvPr/>
        </p:nvSpPr>
        <p:spPr>
          <a:xfrm>
            <a:off x="0" y="6642556"/>
            <a:ext cx="6117996" cy="215444"/>
          </a:xfrm>
          <a:prstGeom prst="rect">
            <a:avLst/>
          </a:prstGeom>
          <a:noFill/>
        </p:spPr>
        <p:txBody>
          <a:bodyPr wrap="square">
            <a:spAutoFit/>
          </a:bodyPr>
          <a:lstStyle/>
          <a:p>
            <a:r>
              <a:rPr lang="en-US" altLang="zh-CN" sz="800" dirty="0"/>
              <a:t>https://www.mayoclinic.org/tests-procedures/cyp450-test/about/pac-20393711</a:t>
            </a:r>
            <a:endParaRPr lang="zh-CN" altLang="en-US" sz="800" dirty="0"/>
          </a:p>
        </p:txBody>
      </p:sp>
      <p:sp>
        <p:nvSpPr>
          <p:cNvPr id="12" name="文本框 11">
            <a:extLst>
              <a:ext uri="{FF2B5EF4-FFF2-40B4-BE49-F238E27FC236}">
                <a16:creationId xmlns:a16="http://schemas.microsoft.com/office/drawing/2014/main" id="{495068A2-5798-4795-9782-10AB41378B9F}"/>
              </a:ext>
            </a:extLst>
          </p:cNvPr>
          <p:cNvSpPr txBox="1"/>
          <p:nvPr/>
        </p:nvSpPr>
        <p:spPr>
          <a:xfrm>
            <a:off x="0" y="6427112"/>
            <a:ext cx="6117996" cy="215444"/>
          </a:xfrm>
          <a:prstGeom prst="rect">
            <a:avLst/>
          </a:prstGeom>
          <a:noFill/>
        </p:spPr>
        <p:txBody>
          <a:bodyPr wrap="square">
            <a:spAutoFit/>
          </a:bodyPr>
          <a:lstStyle/>
          <a:p>
            <a:r>
              <a:rPr lang="en-US" altLang="zh-CN" sz="800" dirty="0"/>
              <a:t>https://www.drugtimes.cn/2019/01/07/a2680ad6d1/</a:t>
            </a:r>
            <a:endParaRPr lang="zh-CN" altLang="en-US" sz="800" dirty="0"/>
          </a:p>
        </p:txBody>
      </p:sp>
    </p:spTree>
    <p:extLst>
      <p:ext uri="{BB962C8B-B14F-4D97-AF65-F5344CB8AC3E}">
        <p14:creationId xmlns:p14="http://schemas.microsoft.com/office/powerpoint/2010/main" val="2503295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AAB5FD9-1622-4285-A440-D6693CC5D2F5}"/>
              </a:ext>
            </a:extLst>
          </p:cNvPr>
          <p:cNvPicPr>
            <a:picLocks noChangeAspect="1"/>
          </p:cNvPicPr>
          <p:nvPr/>
        </p:nvPicPr>
        <p:blipFill>
          <a:blip r:embed="rId2"/>
          <a:stretch>
            <a:fillRect/>
          </a:stretch>
        </p:blipFill>
        <p:spPr>
          <a:xfrm>
            <a:off x="3572759" y="0"/>
            <a:ext cx="4206382" cy="6858000"/>
          </a:xfrm>
          <a:prstGeom prst="rect">
            <a:avLst/>
          </a:prstGeom>
        </p:spPr>
      </p:pic>
      <p:sp>
        <p:nvSpPr>
          <p:cNvPr id="4" name="文本框 3">
            <a:extLst>
              <a:ext uri="{FF2B5EF4-FFF2-40B4-BE49-F238E27FC236}">
                <a16:creationId xmlns:a16="http://schemas.microsoft.com/office/drawing/2014/main" id="{41F7057E-06DB-49A4-9530-2719C8E6F1DE}"/>
              </a:ext>
            </a:extLst>
          </p:cNvPr>
          <p:cNvSpPr txBox="1"/>
          <p:nvPr/>
        </p:nvSpPr>
        <p:spPr>
          <a:xfrm>
            <a:off x="0" y="6642556"/>
            <a:ext cx="2769123" cy="215444"/>
          </a:xfrm>
          <a:prstGeom prst="rect">
            <a:avLst/>
          </a:prstGeom>
          <a:noFill/>
        </p:spPr>
        <p:txBody>
          <a:bodyPr wrap="square">
            <a:spAutoFit/>
          </a:bodyPr>
          <a:lstStyle/>
          <a:p>
            <a:r>
              <a:rPr lang="en-US" altLang="zh-CN" sz="800" dirty="0"/>
              <a:t>https://www.drugtimes.cn/2019/01/07/a2680ad6d1/</a:t>
            </a:r>
            <a:endParaRPr lang="zh-CN" altLang="en-US" sz="800" dirty="0"/>
          </a:p>
        </p:txBody>
      </p:sp>
    </p:spTree>
    <p:extLst>
      <p:ext uri="{BB962C8B-B14F-4D97-AF65-F5344CB8AC3E}">
        <p14:creationId xmlns:p14="http://schemas.microsoft.com/office/powerpoint/2010/main" val="237385229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1577</TotalTime>
  <Words>1542</Words>
  <Application>Microsoft Office PowerPoint</Application>
  <PresentationFormat>宽屏</PresentationFormat>
  <Paragraphs>165</Paragraphs>
  <Slides>43</Slides>
  <Notes>0</Notes>
  <HiddenSlides>0</HiddenSlides>
  <MMClips>0</MMClips>
  <ScaleCrop>false</ScaleCrop>
  <HeadingPairs>
    <vt:vector size="8" baseType="variant">
      <vt:variant>
        <vt:lpstr>已用的字体</vt:lpstr>
      </vt:variant>
      <vt:variant>
        <vt:i4>3</vt:i4>
      </vt:variant>
      <vt:variant>
        <vt:lpstr>主题</vt:lpstr>
      </vt:variant>
      <vt:variant>
        <vt:i4>1</vt:i4>
      </vt:variant>
      <vt:variant>
        <vt:lpstr>嵌入 OLE 服务器</vt:lpstr>
      </vt:variant>
      <vt:variant>
        <vt:i4>1</vt:i4>
      </vt:variant>
      <vt:variant>
        <vt:lpstr>幻灯片标题</vt:lpstr>
      </vt:variant>
      <vt:variant>
        <vt:i4>43</vt:i4>
      </vt:variant>
    </vt:vector>
  </HeadingPairs>
  <TitlesOfParts>
    <vt:vector size="48" baseType="lpstr">
      <vt:lpstr>等线</vt:lpstr>
      <vt:lpstr>等线 Light</vt:lpstr>
      <vt:lpstr>Arial</vt:lpstr>
      <vt:lpstr>Office 主题​​</vt:lpstr>
      <vt:lpstr>CS ChemDraw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郭 昱</dc:creator>
  <cp:lastModifiedBy>郭 昱</cp:lastModifiedBy>
  <cp:revision>142</cp:revision>
  <dcterms:created xsi:type="dcterms:W3CDTF">2021-03-26T09:26:03Z</dcterms:created>
  <dcterms:modified xsi:type="dcterms:W3CDTF">2021-04-04T04:46:31Z</dcterms:modified>
</cp:coreProperties>
</file>